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Poppins"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tCSEUaHHJsK9V2DKTsEuLP0wC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https://youtu.be/_ucrCVj0waI</a:t>
            </a:r>
            <a:endParaRPr dirty="0"/>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https://www.youtube.com/watch?v=yXz9aoHdnnk</a:t>
            </a:r>
            <a:endParaRPr dirty="0"/>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 name="Google Shape;1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AA5"/>
              </a:buClr>
              <a:buSzPts val="2400"/>
              <a:buFont typeface="Arial"/>
              <a:buNone/>
              <a:defRPr sz="2400" b="0" i="0" u="none" strike="noStrike" cap="none">
                <a:solidFill>
                  <a:srgbClr val="888AA5"/>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AA5"/>
              </a:buClr>
              <a:buSzPts val="2000"/>
              <a:buFont typeface="Arial"/>
              <a:buNone/>
              <a:defRPr sz="2000" b="0" i="0" u="none" strike="noStrike" cap="none">
                <a:solidFill>
                  <a:srgbClr val="888AA5"/>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AA5"/>
              </a:buClr>
              <a:buSzPts val="1800"/>
              <a:buFont typeface="Arial"/>
              <a:buNone/>
              <a:defRPr sz="1800" b="0" i="0" u="none" strike="noStrike" cap="none">
                <a:solidFill>
                  <a:srgbClr val="888AA5"/>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AA5"/>
              </a:buClr>
              <a:buSzPts val="1600"/>
              <a:buFont typeface="Arial"/>
              <a:buNone/>
              <a:defRPr sz="1600" b="0" i="0" u="none" strike="noStrike" cap="none">
                <a:solidFill>
                  <a:srgbClr val="888AA5"/>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AA5"/>
              </a:buClr>
              <a:buSzPts val="1600"/>
              <a:buFont typeface="Arial"/>
              <a:buNone/>
              <a:defRPr sz="1600" b="0" i="0" u="none" strike="noStrike" cap="none">
                <a:solidFill>
                  <a:srgbClr val="888AA5"/>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AA5"/>
              </a:buClr>
              <a:buSzPts val="1600"/>
              <a:buFont typeface="Arial"/>
              <a:buNone/>
              <a:defRPr sz="1600" b="0" i="0" u="none" strike="noStrike" cap="none">
                <a:solidFill>
                  <a:srgbClr val="888AA5"/>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AA5"/>
              </a:buClr>
              <a:buSzPts val="1600"/>
              <a:buFont typeface="Arial"/>
              <a:buNone/>
              <a:defRPr sz="1600" b="0" i="0" u="none" strike="noStrike" cap="none">
                <a:solidFill>
                  <a:srgbClr val="888AA5"/>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AA5"/>
              </a:buClr>
              <a:buSzPts val="1600"/>
              <a:buFont typeface="Arial"/>
              <a:buNone/>
              <a:defRPr sz="1600" b="0" i="0" u="none" strike="noStrike" cap="none">
                <a:solidFill>
                  <a:srgbClr val="888AA5"/>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AA5"/>
              </a:buClr>
              <a:buSzPts val="1600"/>
              <a:buFont typeface="Arial"/>
              <a:buNone/>
              <a:defRPr sz="1600" b="0" i="0" u="none" strike="noStrike" cap="none">
                <a:solidFill>
                  <a:srgbClr val="888AA5"/>
                </a:solidFill>
                <a:latin typeface="Calibri"/>
                <a:ea typeface="Calibri"/>
                <a:cs typeface="Calibri"/>
                <a:sym typeface="Calibri"/>
              </a:defRPr>
            </a:lvl9pPr>
          </a:lstStyle>
          <a:p>
            <a:endParaRPr/>
          </a:p>
        </p:txBody>
      </p:sp>
      <p:sp>
        <p:nvSpPr>
          <p:cNvPr id="23" name="Google Shape;2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6" name="Google Shape;36;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 name="Google Shape;38;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4"/>
          <p:cNvSpPr>
            <a:spLocks noGrp="1"/>
          </p:cNvSpPr>
          <p:nvPr>
            <p:ph type="pic" idx="2"/>
          </p:nvPr>
        </p:nvSpPr>
        <p:spPr>
          <a:xfrm>
            <a:off x="5183188" y="987425"/>
            <a:ext cx="6172200" cy="4873625"/>
          </a:xfrm>
          <a:prstGeom prst="rect">
            <a:avLst/>
          </a:prstGeom>
          <a:noFill/>
          <a:ln>
            <a:noFill/>
          </a:ln>
        </p:spPr>
      </p:sp>
      <p:sp>
        <p:nvSpPr>
          <p:cNvPr id="61" name="Google Shape;61;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p:nvPr/>
        </p:nvSpPr>
        <p:spPr>
          <a:xfrm>
            <a:off x="233679" y="6342379"/>
            <a:ext cx="3098243" cy="353051"/>
          </a:xfrm>
          <a:prstGeom prst="rect">
            <a:avLst/>
          </a:prstGeom>
          <a:solidFill>
            <a:srgbClr val="099F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Poppins"/>
                <a:ea typeface="Poppins"/>
                <a:cs typeface="Poppins"/>
                <a:sym typeface="Poppins"/>
              </a:rPr>
              <a:t>achieve.lausd.net/human-relations</a:t>
            </a:r>
            <a:endParaRPr sz="1200" b="0" i="0" u="none" strike="noStrike" cap="none">
              <a:solidFill>
                <a:schemeClr val="lt1"/>
              </a:solidFill>
              <a:latin typeface="Calibri"/>
              <a:ea typeface="Calibri"/>
              <a:cs typeface="Calibri"/>
              <a:sym typeface="Calibri"/>
            </a:endParaRPr>
          </a:p>
        </p:txBody>
      </p:sp>
      <p:cxnSp>
        <p:nvCxnSpPr>
          <p:cNvPr id="7" name="Google Shape;7;p15"/>
          <p:cNvCxnSpPr/>
          <p:nvPr/>
        </p:nvCxnSpPr>
        <p:spPr>
          <a:xfrm>
            <a:off x="233680" y="6255068"/>
            <a:ext cx="11778780" cy="0"/>
          </a:xfrm>
          <a:prstGeom prst="straightConnector1">
            <a:avLst/>
          </a:prstGeom>
          <a:noFill/>
          <a:ln w="12700" cap="flat" cmpd="sng">
            <a:solidFill>
              <a:srgbClr val="D8D8D8"/>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_ucrCVj0waI?feature=oembed" TargetMode="Externa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yXz9aoHdnnk?feature=oembed" TargetMode="Externa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p:nvPr/>
        </p:nvSpPr>
        <p:spPr>
          <a:xfrm>
            <a:off x="0" y="0"/>
            <a:ext cx="12192000" cy="2897579"/>
          </a:xfrm>
          <a:prstGeom prst="rect">
            <a:avLst/>
          </a:prstGeom>
          <a:gradFill>
            <a:gsLst>
              <a:gs pos="0">
                <a:srgbClr val="FF5D04"/>
              </a:gs>
              <a:gs pos="100000">
                <a:srgbClr val="FFA50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cxnSp>
        <p:nvCxnSpPr>
          <p:cNvPr id="82" name="Google Shape;82;p1"/>
          <p:cNvCxnSpPr/>
          <p:nvPr/>
        </p:nvCxnSpPr>
        <p:spPr>
          <a:xfrm>
            <a:off x="5177642" y="5027912"/>
            <a:ext cx="1781298" cy="0"/>
          </a:xfrm>
          <a:prstGeom prst="straightConnector1">
            <a:avLst/>
          </a:prstGeom>
          <a:noFill/>
          <a:ln w="57150" cap="flat" cmpd="sng">
            <a:solidFill>
              <a:srgbClr val="2B2A7A"/>
            </a:solidFill>
            <a:prstDash val="solid"/>
            <a:miter lim="800000"/>
            <a:headEnd type="none" w="sm" len="sm"/>
            <a:tailEnd type="none" w="sm" len="sm"/>
          </a:ln>
        </p:spPr>
      </p:cxnSp>
      <p:sp>
        <p:nvSpPr>
          <p:cNvPr id="83" name="Google Shape;83;p1"/>
          <p:cNvSpPr txBox="1"/>
          <p:nvPr/>
        </p:nvSpPr>
        <p:spPr>
          <a:xfrm>
            <a:off x="3355374" y="5199556"/>
            <a:ext cx="5480264" cy="800219"/>
          </a:xfrm>
          <a:prstGeom prst="rect">
            <a:avLst/>
          </a:prstGeom>
          <a:noFill/>
          <a:ln>
            <a:noFill/>
          </a:ln>
        </p:spPr>
        <p:txBody>
          <a:bodyPr spcFirstLastPara="1" wrap="square" lIns="0" tIns="0" rIns="0" bIns="0" anchor="t" anchorCtr="0">
            <a:spAutoFit/>
          </a:bodyPr>
          <a:lstStyle/>
          <a:p>
            <a:pPr marL="0" marR="0" lvl="0" indent="0" algn="ctr" rtl="0">
              <a:lnSpc>
                <a:spcPct val="129600"/>
              </a:lnSpc>
              <a:spcBef>
                <a:spcPts val="0"/>
              </a:spcBef>
              <a:spcAft>
                <a:spcPts val="0"/>
              </a:spcAft>
              <a:buNone/>
            </a:pPr>
            <a:r>
              <a:rPr lang="en-US" sz="4000">
                <a:solidFill>
                  <a:srgbClr val="939598"/>
                </a:solidFill>
                <a:latin typeface="Poppins"/>
                <a:ea typeface="Poppins"/>
                <a:cs typeface="Poppins"/>
                <a:sym typeface="Poppins"/>
              </a:rPr>
              <a:t>TO ASK FOR HELP</a:t>
            </a:r>
            <a:endParaRPr/>
          </a:p>
        </p:txBody>
      </p:sp>
      <p:pic>
        <p:nvPicPr>
          <p:cNvPr id="84" name="Google Shape;84;p1"/>
          <p:cNvPicPr preferRelativeResize="0"/>
          <p:nvPr/>
        </p:nvPicPr>
        <p:blipFill rotWithShape="1">
          <a:blip r:embed="rId3">
            <a:alphaModFix amt="41000"/>
          </a:blip>
          <a:srcRect t="1" b="45453"/>
          <a:stretch/>
        </p:blipFill>
        <p:spPr>
          <a:xfrm>
            <a:off x="62042" y="843148"/>
            <a:ext cx="4695842" cy="205443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637800" y="1855613"/>
            <a:ext cx="2916399" cy="2916399"/>
          </a:xfrm>
          <a:prstGeom prst="rect">
            <a:avLst/>
          </a:prstGeom>
          <a:noFill/>
          <a:ln>
            <a:noFill/>
          </a:ln>
        </p:spPr>
      </p:pic>
      <p:pic>
        <p:nvPicPr>
          <p:cNvPr id="86" name="Google Shape;86;p1"/>
          <p:cNvPicPr preferRelativeResize="0"/>
          <p:nvPr/>
        </p:nvPicPr>
        <p:blipFill rotWithShape="1">
          <a:blip r:embed="rId5">
            <a:alphaModFix/>
          </a:blip>
          <a:srcRect/>
          <a:stretch/>
        </p:blipFill>
        <p:spPr>
          <a:xfrm>
            <a:off x="9213559" y="1740943"/>
            <a:ext cx="2916399" cy="5139389"/>
          </a:xfrm>
          <a:prstGeom prst="rect">
            <a:avLst/>
          </a:prstGeom>
          <a:noFill/>
          <a:ln>
            <a:noFill/>
          </a:ln>
        </p:spPr>
      </p:pic>
      <p:pic>
        <p:nvPicPr>
          <p:cNvPr id="87" name="Google Shape;87;p1"/>
          <p:cNvPicPr preferRelativeResize="0"/>
          <p:nvPr/>
        </p:nvPicPr>
        <p:blipFill rotWithShape="1">
          <a:blip r:embed="rId6">
            <a:alphaModFix/>
          </a:blip>
          <a:srcRect/>
          <a:stretch/>
        </p:blipFill>
        <p:spPr>
          <a:xfrm>
            <a:off x="3644900" y="529709"/>
            <a:ext cx="4902200" cy="67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p:tgtEl>
                                          <p:spTgt spid="8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0"/>
          <p:cNvPicPr preferRelativeResize="0"/>
          <p:nvPr/>
        </p:nvPicPr>
        <p:blipFill rotWithShape="1">
          <a:blip r:embed="rId3">
            <a:alphaModFix/>
          </a:blip>
          <a:srcRect/>
          <a:stretch/>
        </p:blipFill>
        <p:spPr>
          <a:xfrm>
            <a:off x="8882743" y="209633"/>
            <a:ext cx="3155702" cy="433296"/>
          </a:xfrm>
          <a:prstGeom prst="rect">
            <a:avLst/>
          </a:prstGeom>
          <a:noFill/>
          <a:ln>
            <a:noFill/>
          </a:ln>
        </p:spPr>
      </p:pic>
      <p:sp>
        <p:nvSpPr>
          <p:cNvPr id="178" name="Google Shape;178;p10"/>
          <p:cNvSpPr txBox="1"/>
          <p:nvPr/>
        </p:nvSpPr>
        <p:spPr>
          <a:xfrm>
            <a:off x="1671204" y="832698"/>
            <a:ext cx="8091217" cy="6680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22179"/>
              </a:buClr>
              <a:buSzPts val="4400"/>
              <a:buFont typeface="Poppins"/>
              <a:buNone/>
            </a:pPr>
            <a:r>
              <a:rPr lang="en-US" sz="4400">
                <a:solidFill>
                  <a:srgbClr val="022179"/>
                </a:solidFill>
                <a:latin typeface="Poppins"/>
                <a:ea typeface="Poppins"/>
                <a:cs typeface="Poppins"/>
                <a:sym typeface="Poppins"/>
              </a:rPr>
              <a:t>BEST WAYS TO ASK FOR HELP</a:t>
            </a:r>
            <a:endParaRPr/>
          </a:p>
        </p:txBody>
      </p:sp>
      <p:pic>
        <p:nvPicPr>
          <p:cNvPr id="179" name="Google Shape;179;p10" descr="Open hand with solid fill"/>
          <p:cNvPicPr preferRelativeResize="0"/>
          <p:nvPr/>
        </p:nvPicPr>
        <p:blipFill rotWithShape="1">
          <a:blip r:embed="rId4">
            <a:alphaModFix/>
          </a:blip>
          <a:srcRect/>
          <a:stretch/>
        </p:blipFill>
        <p:spPr>
          <a:xfrm>
            <a:off x="625365" y="709512"/>
            <a:ext cx="914400" cy="914400"/>
          </a:xfrm>
          <a:prstGeom prst="rect">
            <a:avLst/>
          </a:prstGeom>
          <a:noFill/>
          <a:ln>
            <a:noFill/>
          </a:ln>
        </p:spPr>
      </p:pic>
      <p:sp>
        <p:nvSpPr>
          <p:cNvPr id="180" name="Google Shape;180;p10"/>
          <p:cNvSpPr txBox="1"/>
          <p:nvPr/>
        </p:nvSpPr>
        <p:spPr>
          <a:xfrm>
            <a:off x="432674" y="3814839"/>
            <a:ext cx="4322206" cy="166199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939598"/>
                </a:solidFill>
                <a:latin typeface="Poppins"/>
                <a:ea typeface="Poppins"/>
                <a:cs typeface="Poppins"/>
                <a:sym typeface="Poppins"/>
              </a:rPr>
              <a:t>In Person </a:t>
            </a:r>
            <a:endParaRPr/>
          </a:p>
          <a:p>
            <a:pPr marL="0" marR="0" lvl="0" indent="0" algn="ctr" rtl="0">
              <a:spcBef>
                <a:spcPts val="0"/>
              </a:spcBef>
              <a:spcAft>
                <a:spcPts val="0"/>
              </a:spcAft>
              <a:buNone/>
            </a:pPr>
            <a:r>
              <a:rPr lang="en-US" sz="3600">
                <a:solidFill>
                  <a:srgbClr val="939598"/>
                </a:solidFill>
                <a:latin typeface="Poppins"/>
                <a:ea typeface="Poppins"/>
                <a:cs typeface="Poppins"/>
                <a:sym typeface="Poppins"/>
              </a:rPr>
              <a:t>(</a:t>
            </a:r>
            <a:r>
              <a:rPr lang="en-US" sz="3600" b="1">
                <a:solidFill>
                  <a:srgbClr val="FFA508"/>
                </a:solidFill>
                <a:latin typeface="Poppins"/>
                <a:ea typeface="Poppins"/>
                <a:cs typeface="Poppins"/>
                <a:sym typeface="Poppins"/>
              </a:rPr>
              <a:t>34% </a:t>
            </a:r>
            <a:r>
              <a:rPr lang="en-US" sz="3600">
                <a:solidFill>
                  <a:srgbClr val="939598"/>
                </a:solidFill>
                <a:latin typeface="Poppins"/>
                <a:ea typeface="Poppins"/>
                <a:cs typeface="Poppins"/>
                <a:sym typeface="Poppins"/>
              </a:rPr>
              <a:t>more likely to get a "Yes")</a:t>
            </a:r>
            <a:endParaRPr/>
          </a:p>
        </p:txBody>
      </p:sp>
      <p:pic>
        <p:nvPicPr>
          <p:cNvPr id="181" name="Google Shape;181;p10" descr="Office worker female with solid fill"/>
          <p:cNvPicPr preferRelativeResize="0"/>
          <p:nvPr/>
        </p:nvPicPr>
        <p:blipFill rotWithShape="1">
          <a:blip r:embed="rId5">
            <a:alphaModFix/>
          </a:blip>
          <a:srcRect/>
          <a:stretch/>
        </p:blipFill>
        <p:spPr>
          <a:xfrm>
            <a:off x="1686997" y="1948791"/>
            <a:ext cx="1813560" cy="1813560"/>
          </a:xfrm>
          <a:prstGeom prst="rect">
            <a:avLst/>
          </a:prstGeom>
          <a:noFill/>
          <a:ln>
            <a:noFill/>
          </a:ln>
        </p:spPr>
      </p:pic>
      <p:sp>
        <p:nvSpPr>
          <p:cNvPr id="182" name="Google Shape;182;p10"/>
          <p:cNvSpPr txBox="1"/>
          <p:nvPr/>
        </p:nvSpPr>
        <p:spPr>
          <a:xfrm>
            <a:off x="5209903" y="2535531"/>
            <a:ext cx="3048000" cy="1354217"/>
          </a:xfrm>
          <a:prstGeom prst="rect">
            <a:avLst/>
          </a:prstGeom>
          <a:solidFill>
            <a:srgbClr val="005D32"/>
          </a:solidFill>
          <a:ln>
            <a:noFill/>
          </a:ln>
        </p:spPr>
        <p:txBody>
          <a:bodyPr spcFirstLastPara="1" wrap="square" lIns="91425" tIns="182875" rIns="91425" bIns="182875" anchor="t" anchorCtr="0">
            <a:spAutoFit/>
          </a:bodyPr>
          <a:lstStyle/>
          <a:p>
            <a:pPr marL="0" marR="0" lvl="0" indent="0" algn="ctr" rtl="0">
              <a:spcBef>
                <a:spcPts val="0"/>
              </a:spcBef>
              <a:spcAft>
                <a:spcPts val="0"/>
              </a:spcAft>
              <a:buNone/>
            </a:pPr>
            <a:r>
              <a:rPr lang="en-US" sz="3200">
                <a:solidFill>
                  <a:schemeClr val="lt1"/>
                </a:solidFill>
                <a:latin typeface="Poppins"/>
                <a:ea typeface="Poppins"/>
                <a:cs typeface="Poppins"/>
                <a:sym typeface="Poppins"/>
              </a:rPr>
              <a:t>Be</a:t>
            </a:r>
            <a:endParaRPr/>
          </a:p>
          <a:p>
            <a:pPr marL="0" marR="0" lvl="0" indent="0" algn="ctr" rtl="0">
              <a:spcBef>
                <a:spcPts val="0"/>
              </a:spcBef>
              <a:spcAft>
                <a:spcPts val="0"/>
              </a:spcAft>
              <a:buNone/>
            </a:pPr>
            <a:r>
              <a:rPr lang="en-US" sz="3200">
                <a:solidFill>
                  <a:schemeClr val="lt1"/>
                </a:solidFill>
                <a:latin typeface="Poppins"/>
                <a:ea typeface="Poppins"/>
                <a:cs typeface="Poppins"/>
                <a:sym typeface="Poppins"/>
              </a:rPr>
              <a:t>Specific</a:t>
            </a:r>
            <a:endParaRPr/>
          </a:p>
        </p:txBody>
      </p:sp>
      <p:sp>
        <p:nvSpPr>
          <p:cNvPr id="183" name="Google Shape;183;p10"/>
          <p:cNvSpPr txBox="1"/>
          <p:nvPr/>
        </p:nvSpPr>
        <p:spPr>
          <a:xfrm>
            <a:off x="8318863" y="2535531"/>
            <a:ext cx="3278776" cy="1354217"/>
          </a:xfrm>
          <a:prstGeom prst="rect">
            <a:avLst/>
          </a:prstGeom>
          <a:solidFill>
            <a:srgbClr val="FFA508"/>
          </a:solidFill>
          <a:ln>
            <a:noFill/>
          </a:ln>
        </p:spPr>
        <p:txBody>
          <a:bodyPr spcFirstLastPara="1" wrap="square" lIns="91425" tIns="182875" rIns="91425" bIns="182875" anchor="t" anchorCtr="0">
            <a:spAutoFit/>
          </a:bodyPr>
          <a:lstStyle/>
          <a:p>
            <a:pPr marL="0" marR="0" lvl="0" indent="0" algn="ctr" rtl="0">
              <a:spcBef>
                <a:spcPts val="0"/>
              </a:spcBef>
              <a:spcAft>
                <a:spcPts val="0"/>
              </a:spcAft>
              <a:buNone/>
            </a:pPr>
            <a:r>
              <a:rPr lang="en-US" sz="3200">
                <a:solidFill>
                  <a:schemeClr val="lt1"/>
                </a:solidFill>
                <a:latin typeface="Poppins"/>
                <a:ea typeface="Poppins"/>
                <a:cs typeface="Poppins"/>
                <a:sym typeface="Poppins"/>
              </a:rPr>
              <a:t>Be</a:t>
            </a:r>
            <a:endParaRPr/>
          </a:p>
          <a:p>
            <a:pPr marL="0" marR="0" lvl="0" indent="0" algn="ctr" rtl="0">
              <a:spcBef>
                <a:spcPts val="0"/>
              </a:spcBef>
              <a:spcAft>
                <a:spcPts val="0"/>
              </a:spcAft>
              <a:buNone/>
            </a:pPr>
            <a:r>
              <a:rPr lang="en-US" sz="3200">
                <a:solidFill>
                  <a:schemeClr val="lt1"/>
                </a:solidFill>
                <a:latin typeface="Poppins"/>
                <a:ea typeface="Poppins"/>
                <a:cs typeface="Poppins"/>
                <a:sym typeface="Poppins"/>
              </a:rPr>
              <a:t>Direct</a:t>
            </a:r>
            <a:endParaRPr/>
          </a:p>
        </p:txBody>
      </p:sp>
      <p:sp>
        <p:nvSpPr>
          <p:cNvPr id="184" name="Google Shape;184;p10"/>
          <p:cNvSpPr txBox="1"/>
          <p:nvPr/>
        </p:nvSpPr>
        <p:spPr>
          <a:xfrm>
            <a:off x="5209903" y="3937611"/>
            <a:ext cx="3048000" cy="1354217"/>
          </a:xfrm>
          <a:prstGeom prst="rect">
            <a:avLst/>
          </a:prstGeom>
          <a:solidFill>
            <a:srgbClr val="FFA508"/>
          </a:solidFill>
          <a:ln>
            <a:noFill/>
          </a:ln>
        </p:spPr>
        <p:txBody>
          <a:bodyPr spcFirstLastPara="1" wrap="square" lIns="91425" tIns="182875" rIns="91425" bIns="182875" anchor="t" anchorCtr="0">
            <a:spAutoFit/>
          </a:bodyPr>
          <a:lstStyle/>
          <a:p>
            <a:pPr marL="0" marR="0" lvl="0" indent="0" algn="ctr" rtl="0">
              <a:spcBef>
                <a:spcPts val="0"/>
              </a:spcBef>
              <a:spcAft>
                <a:spcPts val="0"/>
              </a:spcAft>
              <a:buNone/>
            </a:pPr>
            <a:r>
              <a:rPr lang="en-US" sz="3200">
                <a:solidFill>
                  <a:schemeClr val="lt1"/>
                </a:solidFill>
                <a:latin typeface="Poppins"/>
                <a:ea typeface="Poppins"/>
                <a:cs typeface="Poppins"/>
                <a:sym typeface="Poppins"/>
              </a:rPr>
              <a:t>Be</a:t>
            </a:r>
            <a:endParaRPr/>
          </a:p>
          <a:p>
            <a:pPr marL="0" marR="0" lvl="0" indent="0" algn="ctr" rtl="0">
              <a:spcBef>
                <a:spcPts val="0"/>
              </a:spcBef>
              <a:spcAft>
                <a:spcPts val="0"/>
              </a:spcAft>
              <a:buNone/>
            </a:pPr>
            <a:r>
              <a:rPr lang="en-US" sz="3200">
                <a:solidFill>
                  <a:schemeClr val="lt1"/>
                </a:solidFill>
                <a:latin typeface="Poppins"/>
                <a:ea typeface="Poppins"/>
                <a:cs typeface="Poppins"/>
                <a:sym typeface="Poppins"/>
              </a:rPr>
              <a:t>Positive</a:t>
            </a:r>
            <a:endParaRPr/>
          </a:p>
        </p:txBody>
      </p:sp>
      <p:sp>
        <p:nvSpPr>
          <p:cNvPr id="185" name="Google Shape;185;p10"/>
          <p:cNvSpPr txBox="1"/>
          <p:nvPr/>
        </p:nvSpPr>
        <p:spPr>
          <a:xfrm>
            <a:off x="8318862" y="3937611"/>
            <a:ext cx="3278777" cy="1354217"/>
          </a:xfrm>
          <a:prstGeom prst="rect">
            <a:avLst/>
          </a:prstGeom>
          <a:solidFill>
            <a:srgbClr val="005D32"/>
          </a:solidFill>
          <a:ln>
            <a:noFill/>
          </a:ln>
        </p:spPr>
        <p:txBody>
          <a:bodyPr spcFirstLastPara="1" wrap="square" lIns="91425" tIns="182875" rIns="91425" bIns="182875" anchor="t" anchorCtr="0">
            <a:spAutoFit/>
          </a:bodyPr>
          <a:lstStyle/>
          <a:p>
            <a:pPr marL="0" marR="0" lvl="0" indent="0" algn="ctr" rtl="0">
              <a:spcBef>
                <a:spcPts val="0"/>
              </a:spcBef>
              <a:spcAft>
                <a:spcPts val="0"/>
              </a:spcAft>
              <a:buNone/>
            </a:pPr>
            <a:r>
              <a:rPr lang="en-US" sz="3200">
                <a:solidFill>
                  <a:schemeClr val="lt1"/>
                </a:solidFill>
                <a:latin typeface="Poppins"/>
                <a:ea typeface="Poppins"/>
                <a:cs typeface="Poppins"/>
                <a:sym typeface="Poppins"/>
              </a:rPr>
              <a:t>Be Understanding</a:t>
            </a:r>
            <a:endParaRPr sz="3200">
              <a:solidFill>
                <a:schemeClr val="lt1"/>
              </a:solidFill>
              <a:latin typeface="Calibri"/>
              <a:ea typeface="Calibri"/>
              <a:cs typeface="Calibri"/>
              <a:sym typeface="Calibri"/>
            </a:endParaRPr>
          </a:p>
        </p:txBody>
      </p:sp>
      <p:pic>
        <p:nvPicPr>
          <p:cNvPr id="186" name="Google Shape;186;p10"/>
          <p:cNvPicPr preferRelativeResize="0"/>
          <p:nvPr/>
        </p:nvPicPr>
        <p:blipFill rotWithShape="1">
          <a:blip r:embed="rId6">
            <a:alphaModFix/>
          </a:blip>
          <a:srcRect/>
          <a:stretch/>
        </p:blipFill>
        <p:spPr>
          <a:xfrm>
            <a:off x="170881" y="5554466"/>
            <a:ext cx="594022" cy="5940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1657597" y="832698"/>
            <a:ext cx="7696610" cy="6680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22179"/>
              </a:buClr>
              <a:buSzPts val="4400"/>
              <a:buFont typeface="Poppins"/>
              <a:buNone/>
            </a:pPr>
            <a:r>
              <a:rPr lang="en-US" sz="4400" dirty="0">
                <a:solidFill>
                  <a:srgbClr val="022179"/>
                </a:solidFill>
                <a:latin typeface="Poppins"/>
                <a:ea typeface="Poppins"/>
                <a:cs typeface="Poppins"/>
                <a:sym typeface="Poppins"/>
              </a:rPr>
              <a:t>MAKE A CHOICE</a:t>
            </a:r>
            <a:endParaRPr dirty="0"/>
          </a:p>
        </p:txBody>
      </p:sp>
      <p:pic>
        <p:nvPicPr>
          <p:cNvPr id="192" name="Google Shape;192;p11" descr="Signpost with solid fill"/>
          <p:cNvPicPr preferRelativeResize="0"/>
          <p:nvPr/>
        </p:nvPicPr>
        <p:blipFill rotWithShape="1">
          <a:blip r:embed="rId3">
            <a:alphaModFix/>
          </a:blip>
          <a:srcRect/>
          <a:stretch/>
        </p:blipFill>
        <p:spPr>
          <a:xfrm>
            <a:off x="533400" y="586326"/>
            <a:ext cx="914400" cy="914400"/>
          </a:xfrm>
          <a:prstGeom prst="rect">
            <a:avLst/>
          </a:prstGeom>
          <a:noFill/>
          <a:ln>
            <a:noFill/>
          </a:ln>
        </p:spPr>
      </p:pic>
      <p:sp>
        <p:nvSpPr>
          <p:cNvPr id="193" name="Google Shape;193;p11"/>
          <p:cNvSpPr txBox="1"/>
          <p:nvPr/>
        </p:nvSpPr>
        <p:spPr>
          <a:xfrm>
            <a:off x="1809997" y="1535303"/>
            <a:ext cx="8781803" cy="4524315"/>
          </a:xfrm>
          <a:prstGeom prst="rect">
            <a:avLst/>
          </a:prstGeom>
          <a:noFill/>
          <a:ln>
            <a:noFill/>
          </a:ln>
        </p:spPr>
        <p:txBody>
          <a:bodyPr spcFirstLastPara="1" wrap="square" lIns="0" tIns="0" rIns="0" bIns="0" anchor="t" anchorCtr="0">
            <a:spAutoFit/>
          </a:bodyPr>
          <a:lstStyle/>
          <a:p>
            <a:pPr marL="573088" marR="0" lvl="1" indent="-392113" algn="l" rtl="0">
              <a:lnSpc>
                <a:spcPct val="150000"/>
              </a:lnSpc>
              <a:spcBef>
                <a:spcPts val="0"/>
              </a:spcBef>
              <a:spcAft>
                <a:spcPts val="0"/>
              </a:spcAft>
              <a:buClr>
                <a:srgbClr val="939598"/>
              </a:buClr>
              <a:buSzPts val="2800"/>
              <a:buFont typeface="Arial"/>
              <a:buChar char="•"/>
            </a:pPr>
            <a:r>
              <a:rPr lang="en-US" sz="2800" b="0" i="0" u="none" strike="noStrike" cap="none" dirty="0">
                <a:solidFill>
                  <a:srgbClr val="939598"/>
                </a:solidFill>
                <a:latin typeface="Poppins"/>
                <a:ea typeface="Poppins"/>
                <a:cs typeface="Poppins"/>
                <a:sym typeface="Poppins"/>
              </a:rPr>
              <a:t>At least once a day you probably make a choice to ask for help or to do something on your own.</a:t>
            </a:r>
            <a:endParaRPr sz="2800" b="0" i="0" u="none" strike="noStrike" cap="none" dirty="0">
              <a:solidFill>
                <a:srgbClr val="939598"/>
              </a:solidFill>
              <a:latin typeface="Calibri"/>
              <a:ea typeface="Calibri"/>
              <a:cs typeface="Calibri"/>
              <a:sym typeface="Calibri"/>
            </a:endParaRPr>
          </a:p>
          <a:p>
            <a:pPr marL="573088" marR="0" lvl="1" indent="-392113" algn="l" rtl="0">
              <a:lnSpc>
                <a:spcPct val="150000"/>
              </a:lnSpc>
              <a:spcBef>
                <a:spcPts val="0"/>
              </a:spcBef>
              <a:spcAft>
                <a:spcPts val="0"/>
              </a:spcAft>
              <a:buClr>
                <a:srgbClr val="939598"/>
              </a:buClr>
              <a:buSzPts val="2800"/>
              <a:buFont typeface="Arial"/>
              <a:buChar char="•"/>
            </a:pPr>
            <a:r>
              <a:rPr lang="en-US" sz="2800" b="0" i="0" u="none" strike="noStrike" cap="none" dirty="0">
                <a:solidFill>
                  <a:srgbClr val="939598"/>
                </a:solidFill>
                <a:latin typeface="Poppins"/>
                <a:ea typeface="Poppins"/>
                <a:cs typeface="Poppins"/>
                <a:sym typeface="Poppins"/>
              </a:rPr>
              <a:t>Everyone needs help from time to time. </a:t>
            </a:r>
            <a:endParaRPr sz="2800" b="0" i="0" u="none" strike="noStrike" cap="none" dirty="0">
              <a:solidFill>
                <a:srgbClr val="939598"/>
              </a:solidFill>
              <a:latin typeface="Poppins"/>
              <a:ea typeface="Poppins"/>
              <a:cs typeface="Poppins"/>
              <a:sym typeface="Poppins"/>
            </a:endParaRPr>
          </a:p>
          <a:p>
            <a:pPr marL="573088" marR="0" lvl="1" indent="-392113" algn="l" rtl="0">
              <a:lnSpc>
                <a:spcPct val="150000"/>
              </a:lnSpc>
              <a:spcBef>
                <a:spcPts val="0"/>
              </a:spcBef>
              <a:spcAft>
                <a:spcPts val="0"/>
              </a:spcAft>
              <a:buClr>
                <a:srgbClr val="939598"/>
              </a:buClr>
              <a:buSzPts val="2800"/>
              <a:buFont typeface="Arial"/>
              <a:buChar char="•"/>
            </a:pPr>
            <a:r>
              <a:rPr lang="en-US" sz="2800" b="0" i="0" u="none" strike="noStrike" cap="none" dirty="0">
                <a:solidFill>
                  <a:srgbClr val="939598"/>
                </a:solidFill>
                <a:latin typeface="Poppins"/>
                <a:ea typeface="Poppins"/>
                <a:cs typeface="Poppins"/>
                <a:sym typeface="Poppins"/>
              </a:rPr>
              <a:t>Try to get in the habit of asking for help. </a:t>
            </a:r>
            <a:endParaRPr sz="2800" b="0" i="0" u="none" strike="noStrike" cap="none" dirty="0">
              <a:solidFill>
                <a:srgbClr val="939598"/>
              </a:solidFill>
              <a:latin typeface="Poppins"/>
              <a:ea typeface="Poppins"/>
              <a:cs typeface="Poppins"/>
              <a:sym typeface="Poppins"/>
            </a:endParaRPr>
          </a:p>
          <a:p>
            <a:pPr marL="573088" marR="0" lvl="1" indent="-392113" algn="l" rtl="0">
              <a:lnSpc>
                <a:spcPct val="150000"/>
              </a:lnSpc>
              <a:spcBef>
                <a:spcPts val="0"/>
              </a:spcBef>
              <a:spcAft>
                <a:spcPts val="0"/>
              </a:spcAft>
              <a:buClr>
                <a:srgbClr val="939598"/>
              </a:buClr>
              <a:buSzPts val="2800"/>
              <a:buFont typeface="Arial"/>
              <a:buChar char="•"/>
            </a:pPr>
            <a:r>
              <a:rPr lang="en-US" sz="2800" b="0" i="0" u="none" strike="noStrike" cap="none" dirty="0">
                <a:solidFill>
                  <a:srgbClr val="939598"/>
                </a:solidFill>
                <a:latin typeface="Poppins"/>
                <a:ea typeface="Poppins"/>
                <a:cs typeface="Poppins"/>
                <a:sym typeface="Poppins"/>
              </a:rPr>
              <a:t>The more often you do, the easier it will become!</a:t>
            </a:r>
            <a:endParaRPr sz="2800" b="0" i="0" u="none" strike="noStrike" cap="none" dirty="0">
              <a:solidFill>
                <a:srgbClr val="939598"/>
              </a:solidFill>
              <a:latin typeface="Poppins"/>
              <a:ea typeface="Poppins"/>
              <a:cs typeface="Poppins"/>
              <a:sym typeface="Poppins"/>
            </a:endParaRPr>
          </a:p>
        </p:txBody>
      </p:sp>
      <p:pic>
        <p:nvPicPr>
          <p:cNvPr id="194" name="Google Shape;194;p11"/>
          <p:cNvPicPr preferRelativeResize="0"/>
          <p:nvPr/>
        </p:nvPicPr>
        <p:blipFill rotWithShape="1">
          <a:blip r:embed="rId4">
            <a:alphaModFix/>
          </a:blip>
          <a:srcRect/>
          <a:stretch/>
        </p:blipFill>
        <p:spPr>
          <a:xfrm>
            <a:off x="9585960" y="3230880"/>
            <a:ext cx="3139440" cy="3139440"/>
          </a:xfrm>
          <a:prstGeom prst="rect">
            <a:avLst/>
          </a:prstGeom>
          <a:noFill/>
          <a:ln>
            <a:noFill/>
          </a:ln>
        </p:spPr>
      </p:pic>
      <p:pic>
        <p:nvPicPr>
          <p:cNvPr id="195" name="Google Shape;195;p11"/>
          <p:cNvPicPr preferRelativeResize="0"/>
          <p:nvPr/>
        </p:nvPicPr>
        <p:blipFill rotWithShape="1">
          <a:blip r:embed="rId5">
            <a:alphaModFix/>
          </a:blip>
          <a:srcRect/>
          <a:stretch/>
        </p:blipFill>
        <p:spPr>
          <a:xfrm>
            <a:off x="8882743" y="209633"/>
            <a:ext cx="3155702" cy="433296"/>
          </a:xfrm>
          <a:prstGeom prst="rect">
            <a:avLst/>
          </a:prstGeom>
          <a:noFill/>
          <a:ln>
            <a:noFill/>
          </a:ln>
        </p:spPr>
      </p:pic>
      <p:pic>
        <p:nvPicPr>
          <p:cNvPr id="196" name="Google Shape;196;p11"/>
          <p:cNvPicPr preferRelativeResize="0"/>
          <p:nvPr/>
        </p:nvPicPr>
        <p:blipFill rotWithShape="1">
          <a:blip r:embed="rId6">
            <a:alphaModFix/>
          </a:blip>
          <a:srcRect/>
          <a:stretch/>
        </p:blipFill>
        <p:spPr>
          <a:xfrm>
            <a:off x="170881" y="5554466"/>
            <a:ext cx="594022" cy="5940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2"/>
          <p:cNvPicPr preferRelativeResize="0"/>
          <p:nvPr/>
        </p:nvPicPr>
        <p:blipFill rotWithShape="1">
          <a:blip r:embed="rId3">
            <a:alphaModFix/>
          </a:blip>
          <a:srcRect/>
          <a:stretch/>
        </p:blipFill>
        <p:spPr>
          <a:xfrm>
            <a:off x="8882743" y="209633"/>
            <a:ext cx="3155702" cy="433296"/>
          </a:xfrm>
          <a:prstGeom prst="rect">
            <a:avLst/>
          </a:prstGeom>
          <a:noFill/>
          <a:ln>
            <a:noFill/>
          </a:ln>
        </p:spPr>
      </p:pic>
      <p:sp>
        <p:nvSpPr>
          <p:cNvPr id="202" name="Google Shape;202;p12"/>
          <p:cNvSpPr txBox="1"/>
          <p:nvPr/>
        </p:nvSpPr>
        <p:spPr>
          <a:xfrm>
            <a:off x="7162783" y="1557906"/>
            <a:ext cx="3752883" cy="6680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2179"/>
              </a:buClr>
              <a:buSzPts val="4400"/>
              <a:buFont typeface="Poppins"/>
              <a:buNone/>
            </a:pPr>
            <a:r>
              <a:rPr lang="en-US" sz="4400" dirty="0">
                <a:solidFill>
                  <a:srgbClr val="022179"/>
                </a:solidFill>
                <a:latin typeface="Poppins"/>
                <a:ea typeface="Poppins"/>
                <a:cs typeface="Poppins"/>
                <a:sym typeface="Poppins"/>
              </a:rPr>
              <a:t>DISCUSSION</a:t>
            </a:r>
            <a:endParaRPr dirty="0"/>
          </a:p>
        </p:txBody>
      </p:sp>
      <p:sp>
        <p:nvSpPr>
          <p:cNvPr id="203" name="Google Shape;203;p12"/>
          <p:cNvSpPr txBox="1"/>
          <p:nvPr/>
        </p:nvSpPr>
        <p:spPr>
          <a:xfrm>
            <a:off x="6270727" y="2351944"/>
            <a:ext cx="5760316" cy="137883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00" dirty="0">
                <a:solidFill>
                  <a:srgbClr val="939598"/>
                </a:solidFill>
                <a:latin typeface="Poppins"/>
                <a:ea typeface="Poppins"/>
                <a:cs typeface="Poppins"/>
                <a:sym typeface="Poppins"/>
              </a:rPr>
              <a:t>What is something you can ask for help with today?</a:t>
            </a:r>
            <a:endParaRPr lang="en-US" sz="3200" dirty="0"/>
          </a:p>
        </p:txBody>
      </p:sp>
      <p:pic>
        <p:nvPicPr>
          <p:cNvPr id="204" name="Google Shape;204;p12" descr="Customer review with solid fill"/>
          <p:cNvPicPr preferRelativeResize="0"/>
          <p:nvPr/>
        </p:nvPicPr>
        <p:blipFill rotWithShape="1">
          <a:blip r:embed="rId4">
            <a:alphaModFix/>
          </a:blip>
          <a:srcRect/>
          <a:stretch/>
        </p:blipFill>
        <p:spPr>
          <a:xfrm>
            <a:off x="8344216" y="4379757"/>
            <a:ext cx="1613338" cy="1613338"/>
          </a:xfrm>
          <a:prstGeom prst="rect">
            <a:avLst/>
          </a:prstGeom>
          <a:noFill/>
          <a:ln>
            <a:noFill/>
          </a:ln>
        </p:spPr>
      </p:pic>
      <p:sp>
        <p:nvSpPr>
          <p:cNvPr id="205" name="Google Shape;205;p12"/>
          <p:cNvSpPr/>
          <p:nvPr/>
        </p:nvSpPr>
        <p:spPr>
          <a:xfrm>
            <a:off x="0" y="0"/>
            <a:ext cx="6096000" cy="6264166"/>
          </a:xfrm>
          <a:prstGeom prst="rect">
            <a:avLst/>
          </a:prstGeom>
          <a:solidFill>
            <a:srgbClr val="0221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206" name="Google Shape;206;p12"/>
          <p:cNvPicPr preferRelativeResize="0"/>
          <p:nvPr/>
        </p:nvPicPr>
        <p:blipFill rotWithShape="1">
          <a:blip r:embed="rId5">
            <a:alphaModFix amt="40000"/>
          </a:blip>
          <a:srcRect/>
          <a:stretch/>
        </p:blipFill>
        <p:spPr>
          <a:xfrm>
            <a:off x="702643" y="798357"/>
            <a:ext cx="4524486" cy="4388069"/>
          </a:xfrm>
          <a:prstGeom prst="rect">
            <a:avLst/>
          </a:prstGeom>
          <a:noFill/>
          <a:ln>
            <a:noFill/>
          </a:ln>
        </p:spPr>
      </p:pic>
      <p:pic>
        <p:nvPicPr>
          <p:cNvPr id="207" name="Google Shape;207;p12"/>
          <p:cNvPicPr preferRelativeResize="0"/>
          <p:nvPr/>
        </p:nvPicPr>
        <p:blipFill rotWithShape="1">
          <a:blip r:embed="rId6">
            <a:alphaModFix/>
          </a:blip>
          <a:srcRect/>
          <a:stretch/>
        </p:blipFill>
        <p:spPr>
          <a:xfrm>
            <a:off x="170881" y="5554466"/>
            <a:ext cx="594022" cy="5940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500"/>
                                        <p:tgtEl>
                                          <p:spTgt spid="2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p:nvPr/>
        </p:nvSpPr>
        <p:spPr>
          <a:xfrm>
            <a:off x="1657597" y="832698"/>
            <a:ext cx="7696610" cy="6680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22179"/>
              </a:buClr>
              <a:buSzPts val="4400"/>
              <a:buFont typeface="Poppins"/>
              <a:buNone/>
            </a:pPr>
            <a:r>
              <a:rPr lang="en-US" sz="4400">
                <a:solidFill>
                  <a:srgbClr val="022179"/>
                </a:solidFill>
                <a:latin typeface="Poppins"/>
                <a:ea typeface="Poppins"/>
                <a:cs typeface="Poppins"/>
                <a:sym typeface="Poppins"/>
              </a:rPr>
              <a:t> CHECK OUT</a:t>
            </a:r>
            <a:endParaRPr/>
          </a:p>
        </p:txBody>
      </p:sp>
      <p:sp>
        <p:nvSpPr>
          <p:cNvPr id="213" name="Google Shape;213;p13"/>
          <p:cNvSpPr txBox="1"/>
          <p:nvPr/>
        </p:nvSpPr>
        <p:spPr>
          <a:xfrm>
            <a:off x="1916677" y="1474343"/>
            <a:ext cx="6651055" cy="521297"/>
          </a:xfrm>
          <a:prstGeom prst="rect">
            <a:avLst/>
          </a:prstGeom>
          <a:noFill/>
          <a:ln>
            <a:noFill/>
          </a:ln>
        </p:spPr>
        <p:txBody>
          <a:bodyPr spcFirstLastPara="1" wrap="square" lIns="0" tIns="0" rIns="0" bIns="0" anchor="t" anchorCtr="0">
            <a:spAutoFit/>
          </a:bodyPr>
          <a:lstStyle/>
          <a:p>
            <a:pPr marL="0" marR="0" lvl="0" indent="0" algn="l" rtl="0">
              <a:lnSpc>
                <a:spcPct val="154285"/>
              </a:lnSpc>
              <a:spcBef>
                <a:spcPts val="0"/>
              </a:spcBef>
              <a:spcAft>
                <a:spcPts val="0"/>
              </a:spcAft>
              <a:buNone/>
            </a:pPr>
            <a:r>
              <a:rPr lang="en-US" sz="2800">
                <a:solidFill>
                  <a:srgbClr val="939598"/>
                </a:solidFill>
                <a:latin typeface="Poppins"/>
                <a:ea typeface="Poppins"/>
                <a:cs typeface="Poppins"/>
                <a:sym typeface="Poppins"/>
              </a:rPr>
              <a:t>What will you do for yourself today? </a:t>
            </a:r>
            <a:endParaRPr/>
          </a:p>
        </p:txBody>
      </p:sp>
      <p:pic>
        <p:nvPicPr>
          <p:cNvPr id="214" name="Google Shape;214;p13"/>
          <p:cNvPicPr preferRelativeResize="0"/>
          <p:nvPr/>
        </p:nvPicPr>
        <p:blipFill rotWithShape="1">
          <a:blip r:embed="rId3">
            <a:alphaModFix/>
          </a:blip>
          <a:srcRect/>
          <a:stretch/>
        </p:blipFill>
        <p:spPr>
          <a:xfrm>
            <a:off x="8882743" y="209633"/>
            <a:ext cx="3155702" cy="433296"/>
          </a:xfrm>
          <a:prstGeom prst="rect">
            <a:avLst/>
          </a:prstGeom>
          <a:noFill/>
          <a:ln>
            <a:noFill/>
          </a:ln>
        </p:spPr>
      </p:pic>
      <p:pic>
        <p:nvPicPr>
          <p:cNvPr id="215" name="Google Shape;215;p13" descr="Checkmark with solid fill"/>
          <p:cNvPicPr preferRelativeResize="0"/>
          <p:nvPr/>
        </p:nvPicPr>
        <p:blipFill rotWithShape="1">
          <a:blip r:embed="rId4">
            <a:alphaModFix/>
          </a:blip>
          <a:srcRect/>
          <a:stretch/>
        </p:blipFill>
        <p:spPr>
          <a:xfrm>
            <a:off x="743197" y="605663"/>
            <a:ext cx="914400" cy="914400"/>
          </a:xfrm>
          <a:prstGeom prst="rect">
            <a:avLst/>
          </a:prstGeom>
          <a:noFill/>
          <a:ln>
            <a:noFill/>
          </a:ln>
        </p:spPr>
      </p:pic>
      <p:pic>
        <p:nvPicPr>
          <p:cNvPr id="216" name="Google Shape;216;p13"/>
          <p:cNvPicPr preferRelativeResize="0"/>
          <p:nvPr/>
        </p:nvPicPr>
        <p:blipFill rotWithShape="1">
          <a:blip r:embed="rId5">
            <a:alphaModFix/>
          </a:blip>
          <a:srcRect/>
          <a:stretch/>
        </p:blipFill>
        <p:spPr>
          <a:xfrm>
            <a:off x="942322" y="4819404"/>
            <a:ext cx="1294316" cy="1141657"/>
          </a:xfrm>
          <a:prstGeom prst="rect">
            <a:avLst/>
          </a:prstGeom>
          <a:noFill/>
          <a:ln>
            <a:noFill/>
          </a:ln>
        </p:spPr>
      </p:pic>
      <p:pic>
        <p:nvPicPr>
          <p:cNvPr id="217" name="Google Shape;217;p13"/>
          <p:cNvPicPr preferRelativeResize="0"/>
          <p:nvPr/>
        </p:nvPicPr>
        <p:blipFill rotWithShape="1">
          <a:blip r:embed="rId6">
            <a:alphaModFix/>
          </a:blip>
          <a:srcRect r="26462"/>
          <a:stretch/>
        </p:blipFill>
        <p:spPr>
          <a:xfrm>
            <a:off x="1013314" y="2133118"/>
            <a:ext cx="1152332" cy="1141014"/>
          </a:xfrm>
          <a:prstGeom prst="rect">
            <a:avLst/>
          </a:prstGeom>
          <a:noFill/>
          <a:ln>
            <a:noFill/>
          </a:ln>
        </p:spPr>
      </p:pic>
      <p:pic>
        <p:nvPicPr>
          <p:cNvPr id="218" name="Google Shape;218;p13"/>
          <p:cNvPicPr preferRelativeResize="0"/>
          <p:nvPr/>
        </p:nvPicPr>
        <p:blipFill rotWithShape="1">
          <a:blip r:embed="rId7">
            <a:alphaModFix/>
          </a:blip>
          <a:srcRect t="5746" r="5745"/>
          <a:stretch/>
        </p:blipFill>
        <p:spPr>
          <a:xfrm>
            <a:off x="1020651" y="3634606"/>
            <a:ext cx="1291467" cy="990817"/>
          </a:xfrm>
          <a:prstGeom prst="rect">
            <a:avLst/>
          </a:prstGeom>
          <a:noFill/>
          <a:ln>
            <a:noFill/>
          </a:ln>
        </p:spPr>
      </p:pic>
      <p:pic>
        <p:nvPicPr>
          <p:cNvPr id="219" name="Google Shape;219;p13"/>
          <p:cNvPicPr preferRelativeResize="0"/>
          <p:nvPr/>
        </p:nvPicPr>
        <p:blipFill rotWithShape="1">
          <a:blip r:embed="rId8">
            <a:alphaModFix/>
          </a:blip>
          <a:srcRect l="5574" r="5574"/>
          <a:stretch/>
        </p:blipFill>
        <p:spPr>
          <a:xfrm>
            <a:off x="10404105" y="1982918"/>
            <a:ext cx="1295008" cy="1134936"/>
          </a:xfrm>
          <a:prstGeom prst="rect">
            <a:avLst/>
          </a:prstGeom>
          <a:noFill/>
          <a:ln>
            <a:noFill/>
          </a:ln>
        </p:spPr>
      </p:pic>
      <p:pic>
        <p:nvPicPr>
          <p:cNvPr id="220" name="Google Shape;220;p13"/>
          <p:cNvPicPr preferRelativeResize="0"/>
          <p:nvPr/>
        </p:nvPicPr>
        <p:blipFill rotWithShape="1">
          <a:blip r:embed="rId9">
            <a:alphaModFix/>
          </a:blip>
          <a:srcRect/>
          <a:stretch/>
        </p:blipFill>
        <p:spPr>
          <a:xfrm>
            <a:off x="10647319" y="3441412"/>
            <a:ext cx="1040102" cy="1193322"/>
          </a:xfrm>
          <a:prstGeom prst="rect">
            <a:avLst/>
          </a:prstGeom>
          <a:noFill/>
          <a:ln>
            <a:noFill/>
          </a:ln>
        </p:spPr>
      </p:pic>
      <p:pic>
        <p:nvPicPr>
          <p:cNvPr id="221" name="Google Shape;221;p13"/>
          <p:cNvPicPr preferRelativeResize="0"/>
          <p:nvPr/>
        </p:nvPicPr>
        <p:blipFill rotWithShape="1">
          <a:blip r:embed="rId10">
            <a:alphaModFix/>
          </a:blip>
          <a:srcRect/>
          <a:stretch/>
        </p:blipFill>
        <p:spPr>
          <a:xfrm>
            <a:off x="10324433" y="4679645"/>
            <a:ext cx="1545198" cy="1425082"/>
          </a:xfrm>
          <a:prstGeom prst="rect">
            <a:avLst/>
          </a:prstGeom>
          <a:noFill/>
          <a:ln>
            <a:noFill/>
          </a:ln>
        </p:spPr>
      </p:pic>
      <p:sp>
        <p:nvSpPr>
          <p:cNvPr id="222" name="Google Shape;222;p13"/>
          <p:cNvSpPr txBox="1"/>
          <p:nvPr/>
        </p:nvSpPr>
        <p:spPr>
          <a:xfrm>
            <a:off x="2532402" y="5113233"/>
            <a:ext cx="2799253"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a:solidFill>
                  <a:srgbClr val="002575"/>
                </a:solidFill>
                <a:latin typeface="Poppins"/>
                <a:ea typeface="Poppins"/>
                <a:cs typeface="Poppins"/>
                <a:sym typeface="Poppins"/>
              </a:rPr>
              <a:t>Listen to your favorite songs</a:t>
            </a:r>
            <a:endParaRPr/>
          </a:p>
        </p:txBody>
      </p:sp>
      <p:sp>
        <p:nvSpPr>
          <p:cNvPr id="223" name="Google Shape;223;p13"/>
          <p:cNvSpPr txBox="1"/>
          <p:nvPr/>
        </p:nvSpPr>
        <p:spPr>
          <a:xfrm>
            <a:off x="2502162" y="3714515"/>
            <a:ext cx="3593838"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a:solidFill>
                  <a:srgbClr val="022179"/>
                </a:solidFill>
                <a:latin typeface="Poppins"/>
                <a:ea typeface="Poppins"/>
                <a:cs typeface="Poppins"/>
                <a:sym typeface="Poppins"/>
              </a:rPr>
              <a:t>Walk around your neighborhood </a:t>
            </a:r>
            <a:endParaRPr/>
          </a:p>
        </p:txBody>
      </p:sp>
      <p:sp>
        <p:nvSpPr>
          <p:cNvPr id="224" name="Google Shape;224;p13"/>
          <p:cNvSpPr txBox="1"/>
          <p:nvPr/>
        </p:nvSpPr>
        <p:spPr>
          <a:xfrm>
            <a:off x="2502163" y="2426304"/>
            <a:ext cx="2227102"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a:solidFill>
                  <a:srgbClr val="022179"/>
                </a:solidFill>
                <a:latin typeface="Poppins"/>
                <a:ea typeface="Poppins"/>
                <a:cs typeface="Poppins"/>
                <a:sym typeface="Poppins"/>
              </a:rPr>
              <a:t>Sleep and </a:t>
            </a:r>
            <a:endParaRPr/>
          </a:p>
          <a:p>
            <a:pPr marL="0" marR="0" lvl="0" indent="0" algn="l" rtl="0">
              <a:spcBef>
                <a:spcPts val="0"/>
              </a:spcBef>
              <a:spcAft>
                <a:spcPts val="0"/>
              </a:spcAft>
              <a:buNone/>
            </a:pPr>
            <a:r>
              <a:rPr lang="en-US" sz="2100" b="1">
                <a:solidFill>
                  <a:srgbClr val="022179"/>
                </a:solidFill>
                <a:latin typeface="Poppins"/>
                <a:ea typeface="Poppins"/>
                <a:cs typeface="Poppins"/>
                <a:sym typeface="Poppins"/>
              </a:rPr>
              <a:t>rest well</a:t>
            </a:r>
            <a:endParaRPr/>
          </a:p>
        </p:txBody>
      </p:sp>
      <p:sp>
        <p:nvSpPr>
          <p:cNvPr id="225" name="Google Shape;225;p13"/>
          <p:cNvSpPr txBox="1"/>
          <p:nvPr/>
        </p:nvSpPr>
        <p:spPr>
          <a:xfrm>
            <a:off x="8432570" y="3729024"/>
            <a:ext cx="1610435" cy="64633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2100" b="1">
                <a:solidFill>
                  <a:srgbClr val="022179"/>
                </a:solidFill>
                <a:latin typeface="Poppins"/>
                <a:ea typeface="Poppins"/>
                <a:cs typeface="Poppins"/>
                <a:sym typeface="Poppins"/>
              </a:rPr>
              <a:t>Stay hydrated</a:t>
            </a:r>
            <a:endParaRPr/>
          </a:p>
        </p:txBody>
      </p:sp>
      <p:sp>
        <p:nvSpPr>
          <p:cNvPr id="226" name="Google Shape;226;p13"/>
          <p:cNvSpPr txBox="1"/>
          <p:nvPr/>
        </p:nvSpPr>
        <p:spPr>
          <a:xfrm>
            <a:off x="8497807" y="5390232"/>
            <a:ext cx="1545198" cy="323165"/>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2100" b="1">
                <a:solidFill>
                  <a:srgbClr val="022179"/>
                </a:solidFill>
                <a:latin typeface="Poppins"/>
                <a:ea typeface="Poppins"/>
                <a:cs typeface="Poppins"/>
                <a:sym typeface="Poppins"/>
              </a:rPr>
              <a:t>Workout</a:t>
            </a:r>
            <a:endParaRPr/>
          </a:p>
        </p:txBody>
      </p:sp>
      <p:sp>
        <p:nvSpPr>
          <p:cNvPr id="227" name="Google Shape;227;p13"/>
          <p:cNvSpPr txBox="1"/>
          <p:nvPr/>
        </p:nvSpPr>
        <p:spPr>
          <a:xfrm>
            <a:off x="7567993" y="2426303"/>
            <a:ext cx="2475012" cy="64633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2100" b="1">
                <a:solidFill>
                  <a:srgbClr val="022179"/>
                </a:solidFill>
                <a:latin typeface="Poppins"/>
                <a:ea typeface="Poppins"/>
                <a:cs typeface="Poppins"/>
                <a:sym typeface="Poppins"/>
              </a:rPr>
              <a:t>Write in your journal</a:t>
            </a:r>
            <a:endParaRPr/>
          </a:p>
        </p:txBody>
      </p:sp>
      <p:pic>
        <p:nvPicPr>
          <p:cNvPr id="228" name="Google Shape;228;p13"/>
          <p:cNvPicPr preferRelativeResize="0"/>
          <p:nvPr/>
        </p:nvPicPr>
        <p:blipFill rotWithShape="1">
          <a:blip r:embed="rId11">
            <a:alphaModFix/>
          </a:blip>
          <a:srcRect/>
          <a:stretch/>
        </p:blipFill>
        <p:spPr>
          <a:xfrm>
            <a:off x="170881" y="5554466"/>
            <a:ext cx="594022" cy="5940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p:nvPr/>
        </p:nvSpPr>
        <p:spPr>
          <a:xfrm>
            <a:off x="0" y="0"/>
            <a:ext cx="12192000" cy="5838092"/>
          </a:xfrm>
          <a:prstGeom prst="rect">
            <a:avLst/>
          </a:prstGeom>
          <a:gradFill>
            <a:gsLst>
              <a:gs pos="0">
                <a:srgbClr val="FF5D04"/>
              </a:gs>
              <a:gs pos="100000">
                <a:srgbClr val="FFA50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234" name="Google Shape;234;p14"/>
          <p:cNvPicPr preferRelativeResize="0"/>
          <p:nvPr/>
        </p:nvPicPr>
        <p:blipFill rotWithShape="1">
          <a:blip r:embed="rId3">
            <a:alphaModFix amt="41000"/>
          </a:blip>
          <a:srcRect t="1" b="45453"/>
          <a:stretch/>
        </p:blipFill>
        <p:spPr>
          <a:xfrm>
            <a:off x="8290680" y="4283034"/>
            <a:ext cx="3849735" cy="1684259"/>
          </a:xfrm>
          <a:prstGeom prst="rect">
            <a:avLst/>
          </a:prstGeom>
          <a:noFill/>
          <a:ln>
            <a:noFill/>
          </a:ln>
        </p:spPr>
      </p:pic>
      <p:pic>
        <p:nvPicPr>
          <p:cNvPr id="235" name="Google Shape;235;p14"/>
          <p:cNvPicPr preferRelativeResize="0"/>
          <p:nvPr/>
        </p:nvPicPr>
        <p:blipFill rotWithShape="1">
          <a:blip r:embed="rId4">
            <a:alphaModFix/>
          </a:blip>
          <a:srcRect/>
          <a:stretch/>
        </p:blipFill>
        <p:spPr>
          <a:xfrm>
            <a:off x="5242635" y="4962487"/>
            <a:ext cx="1706729" cy="1706729"/>
          </a:xfrm>
          <a:prstGeom prst="rect">
            <a:avLst/>
          </a:prstGeom>
          <a:noFill/>
          <a:ln>
            <a:noFill/>
          </a:ln>
        </p:spPr>
      </p:pic>
      <p:pic>
        <p:nvPicPr>
          <p:cNvPr id="236" name="Google Shape;236;p14"/>
          <p:cNvPicPr preferRelativeResize="0"/>
          <p:nvPr/>
        </p:nvPicPr>
        <p:blipFill rotWithShape="1">
          <a:blip r:embed="rId5">
            <a:alphaModFix/>
          </a:blip>
          <a:srcRect/>
          <a:stretch/>
        </p:blipFill>
        <p:spPr>
          <a:xfrm>
            <a:off x="3644900" y="529709"/>
            <a:ext cx="4902200" cy="673100"/>
          </a:xfrm>
          <a:prstGeom prst="rect">
            <a:avLst/>
          </a:prstGeom>
          <a:noFill/>
          <a:ln>
            <a:noFill/>
          </a:ln>
        </p:spPr>
      </p:pic>
      <p:sp>
        <p:nvSpPr>
          <p:cNvPr id="237" name="Google Shape;237;p14"/>
          <p:cNvSpPr txBox="1"/>
          <p:nvPr/>
        </p:nvSpPr>
        <p:spPr>
          <a:xfrm>
            <a:off x="1228577" y="1596078"/>
            <a:ext cx="9734843" cy="309311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600" dirty="0">
                <a:solidFill>
                  <a:schemeClr val="lt1"/>
                </a:solidFill>
                <a:latin typeface="Poppins"/>
                <a:ea typeface="Poppins"/>
                <a:cs typeface="Poppins"/>
                <a:sym typeface="Poppins"/>
              </a:rPr>
              <a:t>Committed to fostering a safe and respectful District, school and community culture where the seeds of peace and justice are sown so that all students and staff can lead safe, purposeful and academically fruitful lives. </a:t>
            </a:r>
            <a:endParaRPr dirty="0"/>
          </a:p>
          <a:p>
            <a:pPr marL="0" marR="0" lvl="0" indent="0" algn="ctr" rtl="0">
              <a:lnSpc>
                <a:spcPct val="150000"/>
              </a:lnSpc>
              <a:spcBef>
                <a:spcPts val="0"/>
              </a:spcBef>
              <a:spcAft>
                <a:spcPts val="0"/>
              </a:spcAft>
              <a:buNone/>
            </a:pPr>
            <a:r>
              <a:rPr lang="en-US" sz="2600" dirty="0">
                <a:solidFill>
                  <a:schemeClr val="lt1"/>
                </a:solidFill>
                <a:latin typeface="Poppins"/>
                <a:ea typeface="Poppins"/>
                <a:cs typeface="Poppins"/>
                <a:sym typeface="Poppins"/>
              </a:rPr>
              <a:t>Connect with us at </a:t>
            </a:r>
            <a:r>
              <a:rPr lang="en-US" sz="2600" u="sng" dirty="0">
                <a:solidFill>
                  <a:schemeClr val="lt1"/>
                </a:solidFill>
                <a:latin typeface="Poppins"/>
                <a:ea typeface="Poppins"/>
                <a:cs typeface="Poppins"/>
                <a:sym typeface="Poppins"/>
              </a:rPr>
              <a:t>bit.ly/LAUSD-HRDE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p:tgtEl>
                                          <p:spTgt spid="2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1657598" y="832698"/>
            <a:ext cx="5788231" cy="6680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2179"/>
              </a:buClr>
              <a:buSzPts val="4400"/>
              <a:buFont typeface="Poppins"/>
              <a:buNone/>
            </a:pPr>
            <a:r>
              <a:rPr lang="en-US" sz="4400">
                <a:solidFill>
                  <a:srgbClr val="022179"/>
                </a:solidFill>
                <a:latin typeface="Poppins"/>
                <a:ea typeface="Poppins"/>
                <a:cs typeface="Poppins"/>
                <a:sym typeface="Poppins"/>
              </a:rPr>
              <a:t>WOULD YOU RATHER</a:t>
            </a:r>
            <a:endParaRPr>
              <a:solidFill>
                <a:srgbClr val="022179"/>
              </a:solidFill>
              <a:latin typeface="Poppins"/>
              <a:ea typeface="Poppins"/>
              <a:cs typeface="Poppins"/>
              <a:sym typeface="Poppins"/>
            </a:endParaRPr>
          </a:p>
        </p:txBody>
      </p:sp>
      <p:pic>
        <p:nvPicPr>
          <p:cNvPr id="93" name="Google Shape;93;p2" descr="Badge Question Mark with solid fill"/>
          <p:cNvPicPr preferRelativeResize="0">
            <a:picLocks noGrp="1"/>
          </p:cNvPicPr>
          <p:nvPr>
            <p:ph type="body" idx="1"/>
          </p:nvPr>
        </p:nvPicPr>
        <p:blipFill rotWithShape="1">
          <a:blip r:embed="rId3">
            <a:alphaModFix/>
          </a:blip>
          <a:srcRect/>
          <a:stretch/>
        </p:blipFill>
        <p:spPr>
          <a:xfrm>
            <a:off x="743198" y="709512"/>
            <a:ext cx="914400" cy="914400"/>
          </a:xfrm>
          <a:prstGeom prst="rect">
            <a:avLst/>
          </a:prstGeom>
          <a:noFill/>
          <a:ln>
            <a:noFill/>
          </a:ln>
        </p:spPr>
      </p:pic>
      <p:sp>
        <p:nvSpPr>
          <p:cNvPr id="94" name="Google Shape;94;p2"/>
          <p:cNvSpPr/>
          <p:nvPr/>
        </p:nvSpPr>
        <p:spPr>
          <a:xfrm>
            <a:off x="2353052" y="2585809"/>
            <a:ext cx="2983723" cy="2997097"/>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A508">
              <a:alpha val="2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95;p2"/>
          <p:cNvPicPr preferRelativeResize="0"/>
          <p:nvPr/>
        </p:nvPicPr>
        <p:blipFill rotWithShape="1">
          <a:blip r:embed="rId4">
            <a:alphaModFix/>
          </a:blip>
          <a:srcRect/>
          <a:stretch/>
        </p:blipFill>
        <p:spPr>
          <a:xfrm>
            <a:off x="2617590" y="2724189"/>
            <a:ext cx="2383394" cy="2383394"/>
          </a:xfrm>
          <a:prstGeom prst="rect">
            <a:avLst/>
          </a:prstGeom>
          <a:noFill/>
          <a:ln>
            <a:noFill/>
          </a:ln>
        </p:spPr>
      </p:pic>
      <p:sp>
        <p:nvSpPr>
          <p:cNvPr id="96" name="Google Shape;96;p2"/>
          <p:cNvSpPr/>
          <p:nvPr/>
        </p:nvSpPr>
        <p:spPr>
          <a:xfrm>
            <a:off x="7221935" y="2585809"/>
            <a:ext cx="2983723" cy="2997097"/>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A508">
              <a:alpha val="2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
          <p:cNvPicPr preferRelativeResize="0"/>
          <p:nvPr/>
        </p:nvPicPr>
        <p:blipFill rotWithShape="1">
          <a:blip r:embed="rId5">
            <a:alphaModFix/>
          </a:blip>
          <a:srcRect/>
          <a:stretch/>
        </p:blipFill>
        <p:spPr>
          <a:xfrm>
            <a:off x="7765504" y="2999538"/>
            <a:ext cx="2035598" cy="2035598"/>
          </a:xfrm>
          <a:prstGeom prst="rect">
            <a:avLst/>
          </a:prstGeom>
          <a:noFill/>
          <a:ln>
            <a:noFill/>
          </a:ln>
        </p:spPr>
      </p:pic>
      <p:sp>
        <p:nvSpPr>
          <p:cNvPr id="98" name="Google Shape;98;p2"/>
          <p:cNvSpPr txBox="1"/>
          <p:nvPr/>
        </p:nvSpPr>
        <p:spPr>
          <a:xfrm>
            <a:off x="1986342" y="1909115"/>
            <a:ext cx="387340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A508"/>
                </a:solidFill>
                <a:latin typeface="Poppins"/>
                <a:ea typeface="Poppins"/>
                <a:cs typeface="Poppins"/>
                <a:sym typeface="Poppins"/>
              </a:rPr>
              <a:t>Have tacos for lunch</a:t>
            </a:r>
            <a:endParaRPr/>
          </a:p>
        </p:txBody>
      </p:sp>
      <p:sp>
        <p:nvSpPr>
          <p:cNvPr id="99" name="Google Shape;99;p2"/>
          <p:cNvSpPr txBox="1"/>
          <p:nvPr/>
        </p:nvSpPr>
        <p:spPr>
          <a:xfrm>
            <a:off x="6777093" y="1847560"/>
            <a:ext cx="387340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41642"/>
              </a:lnSpc>
              <a:spcBef>
                <a:spcPts val="0"/>
              </a:spcBef>
              <a:spcAft>
                <a:spcPts val="0"/>
              </a:spcAft>
              <a:buNone/>
            </a:pPr>
            <a:r>
              <a:rPr lang="en-US" sz="2800">
                <a:solidFill>
                  <a:srgbClr val="FFA508"/>
                </a:solidFill>
                <a:latin typeface="Poppins"/>
                <a:ea typeface="Poppins"/>
                <a:cs typeface="Poppins"/>
                <a:sym typeface="Poppins"/>
              </a:rPr>
              <a:t>Have pizza for lunch</a:t>
            </a:r>
            <a:endParaRPr/>
          </a:p>
        </p:txBody>
      </p:sp>
      <p:pic>
        <p:nvPicPr>
          <p:cNvPr id="100" name="Google Shape;100;p2"/>
          <p:cNvPicPr preferRelativeResize="0"/>
          <p:nvPr/>
        </p:nvPicPr>
        <p:blipFill rotWithShape="1">
          <a:blip r:embed="rId6">
            <a:alphaModFix/>
          </a:blip>
          <a:srcRect/>
          <a:stretch/>
        </p:blipFill>
        <p:spPr>
          <a:xfrm>
            <a:off x="8882743" y="209633"/>
            <a:ext cx="3155702" cy="433296"/>
          </a:xfrm>
          <a:prstGeom prst="rect">
            <a:avLst/>
          </a:prstGeom>
          <a:noFill/>
          <a:ln>
            <a:noFill/>
          </a:ln>
        </p:spPr>
      </p:pic>
      <p:pic>
        <p:nvPicPr>
          <p:cNvPr id="101" name="Google Shape;101;p2"/>
          <p:cNvPicPr preferRelativeResize="0"/>
          <p:nvPr/>
        </p:nvPicPr>
        <p:blipFill rotWithShape="1">
          <a:blip r:embed="rId7">
            <a:alphaModFix/>
          </a:blip>
          <a:srcRect/>
          <a:stretch/>
        </p:blipFill>
        <p:spPr>
          <a:xfrm>
            <a:off x="170881" y="5554466"/>
            <a:ext cx="594022" cy="5940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p:nvPr/>
        </p:nvSpPr>
        <p:spPr>
          <a:xfrm>
            <a:off x="0" y="1839310"/>
            <a:ext cx="12192000" cy="4185992"/>
          </a:xfrm>
          <a:prstGeom prst="rect">
            <a:avLst/>
          </a:prstGeom>
          <a:gradFill>
            <a:gsLst>
              <a:gs pos="0">
                <a:srgbClr val="FF5D04"/>
              </a:gs>
              <a:gs pos="100000">
                <a:srgbClr val="FFA50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07" name="Google Shape;107;p3" descr="Target Audience with solid fill"/>
          <p:cNvPicPr preferRelativeResize="0">
            <a:picLocks noGrp="1"/>
          </p:cNvPicPr>
          <p:nvPr>
            <p:ph type="body" idx="1"/>
          </p:nvPr>
        </p:nvPicPr>
        <p:blipFill rotWithShape="1">
          <a:blip r:embed="rId3">
            <a:alphaModFix/>
          </a:blip>
          <a:srcRect/>
          <a:stretch/>
        </p:blipFill>
        <p:spPr>
          <a:xfrm>
            <a:off x="743198" y="709512"/>
            <a:ext cx="914400" cy="914400"/>
          </a:xfrm>
          <a:prstGeom prst="rect">
            <a:avLst/>
          </a:prstGeom>
          <a:noFill/>
          <a:ln>
            <a:noFill/>
          </a:ln>
        </p:spPr>
      </p:pic>
      <p:sp>
        <p:nvSpPr>
          <p:cNvPr id="108" name="Google Shape;108;p3"/>
          <p:cNvSpPr txBox="1"/>
          <p:nvPr/>
        </p:nvSpPr>
        <p:spPr>
          <a:xfrm>
            <a:off x="1657598" y="832698"/>
            <a:ext cx="5788231" cy="6680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22179"/>
              </a:buClr>
              <a:buSzPts val="4400"/>
              <a:buFont typeface="Poppins"/>
              <a:buNone/>
            </a:pPr>
            <a:r>
              <a:rPr lang="en-US" sz="4400">
                <a:solidFill>
                  <a:srgbClr val="022179"/>
                </a:solidFill>
                <a:latin typeface="Poppins"/>
                <a:ea typeface="Poppins"/>
                <a:cs typeface="Poppins"/>
                <a:sym typeface="Poppins"/>
              </a:rPr>
              <a:t>OBJECTIVES</a:t>
            </a:r>
            <a:endParaRPr/>
          </a:p>
        </p:txBody>
      </p:sp>
      <p:sp>
        <p:nvSpPr>
          <p:cNvPr id="109" name="Google Shape;109;p3"/>
          <p:cNvSpPr txBox="1"/>
          <p:nvPr/>
        </p:nvSpPr>
        <p:spPr>
          <a:xfrm>
            <a:off x="1657598" y="2093941"/>
            <a:ext cx="8674071" cy="3631763"/>
          </a:xfrm>
          <a:prstGeom prst="rect">
            <a:avLst/>
          </a:prstGeom>
          <a:noFill/>
          <a:ln>
            <a:noFill/>
          </a:ln>
        </p:spPr>
        <p:txBody>
          <a:bodyPr spcFirstLastPara="1" wrap="square" lIns="0" tIns="0" rIns="0" bIns="0" anchor="t" anchorCtr="0">
            <a:spAutoFit/>
          </a:bodyPr>
          <a:lstStyle/>
          <a:p>
            <a:pPr marL="681299" marR="0" lvl="1" indent="-340650" algn="l" rtl="0">
              <a:lnSpc>
                <a:spcPct val="150000"/>
              </a:lnSpc>
              <a:spcBef>
                <a:spcPts val="0"/>
              </a:spcBef>
              <a:spcAft>
                <a:spcPts val="0"/>
              </a:spcAft>
              <a:buClr>
                <a:schemeClr val="lt1"/>
              </a:buClr>
              <a:buSzPts val="3200"/>
              <a:buFont typeface="Arial"/>
              <a:buChar char="•"/>
            </a:pPr>
            <a:r>
              <a:rPr lang="en-US" sz="3200" b="0" i="0" u="none" strike="noStrike" cap="none">
                <a:solidFill>
                  <a:schemeClr val="lt1"/>
                </a:solidFill>
                <a:latin typeface="Poppins"/>
                <a:ea typeface="Poppins"/>
                <a:cs typeface="Poppins"/>
                <a:sym typeface="Poppins"/>
              </a:rPr>
              <a:t>Discuss the importance of choosing to ask for help</a:t>
            </a:r>
            <a:endParaRPr/>
          </a:p>
          <a:p>
            <a:pPr marL="681299" marR="0" lvl="1" indent="-340650" algn="l" rtl="0">
              <a:lnSpc>
                <a:spcPct val="150000"/>
              </a:lnSpc>
              <a:spcBef>
                <a:spcPts val="0"/>
              </a:spcBef>
              <a:spcAft>
                <a:spcPts val="0"/>
              </a:spcAft>
              <a:buClr>
                <a:schemeClr val="lt1"/>
              </a:buClr>
              <a:buSzPts val="3200"/>
              <a:buFont typeface="Arial"/>
              <a:buChar char="•"/>
            </a:pPr>
            <a:r>
              <a:rPr lang="en-US" sz="3200" b="0" i="0" u="none" strike="noStrike" cap="none">
                <a:solidFill>
                  <a:schemeClr val="lt1"/>
                </a:solidFill>
                <a:latin typeface="Poppins"/>
                <a:ea typeface="Poppins"/>
                <a:cs typeface="Poppins"/>
                <a:sym typeface="Poppins"/>
              </a:rPr>
              <a:t>Learn best practices for asking for help</a:t>
            </a:r>
            <a:endParaRPr/>
          </a:p>
          <a:p>
            <a:pPr marL="681299" marR="0" lvl="1" indent="-340650" algn="l" rtl="0">
              <a:lnSpc>
                <a:spcPct val="150000"/>
              </a:lnSpc>
              <a:spcBef>
                <a:spcPts val="0"/>
              </a:spcBef>
              <a:spcAft>
                <a:spcPts val="0"/>
              </a:spcAft>
              <a:buClr>
                <a:schemeClr val="lt1"/>
              </a:buClr>
              <a:buSzPts val="3200"/>
              <a:buFont typeface="Arial"/>
              <a:buChar char="•"/>
            </a:pPr>
            <a:r>
              <a:rPr lang="en-US" sz="3200" b="0" i="0" u="none" strike="noStrike" cap="none">
                <a:solidFill>
                  <a:schemeClr val="lt1"/>
                </a:solidFill>
                <a:latin typeface="Poppins"/>
                <a:ea typeface="Poppins"/>
                <a:cs typeface="Poppins"/>
                <a:sym typeface="Poppins"/>
              </a:rPr>
              <a:t>Reflect on opportunities you may have to ask for help</a:t>
            </a:r>
            <a:endParaRPr/>
          </a:p>
        </p:txBody>
      </p:sp>
      <p:pic>
        <p:nvPicPr>
          <p:cNvPr id="110" name="Google Shape;110;p3"/>
          <p:cNvPicPr preferRelativeResize="0"/>
          <p:nvPr/>
        </p:nvPicPr>
        <p:blipFill rotWithShape="1">
          <a:blip r:embed="rId4">
            <a:alphaModFix/>
          </a:blip>
          <a:srcRect/>
          <a:stretch/>
        </p:blipFill>
        <p:spPr>
          <a:xfrm>
            <a:off x="8882743" y="209633"/>
            <a:ext cx="3155702" cy="433296"/>
          </a:xfrm>
          <a:prstGeom prst="rect">
            <a:avLst/>
          </a:prstGeom>
          <a:noFill/>
          <a:ln>
            <a:noFill/>
          </a:ln>
        </p:spPr>
      </p:pic>
      <p:pic>
        <p:nvPicPr>
          <p:cNvPr id="111" name="Google Shape;111;p3"/>
          <p:cNvPicPr preferRelativeResize="0"/>
          <p:nvPr/>
        </p:nvPicPr>
        <p:blipFill rotWithShape="1">
          <a:blip r:embed="rId5">
            <a:alphaModFix/>
          </a:blip>
          <a:srcRect/>
          <a:stretch/>
        </p:blipFill>
        <p:spPr>
          <a:xfrm>
            <a:off x="170881" y="5554466"/>
            <a:ext cx="594022" cy="5940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descr="G:\DESIGN\GRAFICRIVER\MY CREATION\2016\01_Rockefeller Creative PowerPoint Template\macbookpro.png"/>
          <p:cNvPicPr preferRelativeResize="0"/>
          <p:nvPr/>
        </p:nvPicPr>
        <p:blipFill rotWithShape="1">
          <a:blip r:embed="rId4">
            <a:alphaModFix/>
          </a:blip>
          <a:srcRect/>
          <a:stretch/>
        </p:blipFill>
        <p:spPr>
          <a:xfrm>
            <a:off x="1325988" y="1328018"/>
            <a:ext cx="9131805" cy="5206857"/>
          </a:xfrm>
          <a:prstGeom prst="rect">
            <a:avLst/>
          </a:prstGeom>
          <a:noFill/>
          <a:ln>
            <a:noFill/>
          </a:ln>
        </p:spPr>
      </p:pic>
      <p:pic>
        <p:nvPicPr>
          <p:cNvPr id="117" name="Google Shape;117;p4"/>
          <p:cNvPicPr preferRelativeResize="0"/>
          <p:nvPr/>
        </p:nvPicPr>
        <p:blipFill rotWithShape="1">
          <a:blip r:embed="rId5">
            <a:alphaModFix/>
          </a:blip>
          <a:srcRect/>
          <a:stretch/>
        </p:blipFill>
        <p:spPr>
          <a:xfrm>
            <a:off x="8882743" y="209633"/>
            <a:ext cx="3155702" cy="433296"/>
          </a:xfrm>
          <a:prstGeom prst="rect">
            <a:avLst/>
          </a:prstGeom>
          <a:noFill/>
          <a:ln>
            <a:noFill/>
          </a:ln>
        </p:spPr>
      </p:pic>
      <p:sp>
        <p:nvSpPr>
          <p:cNvPr id="118" name="Google Shape;118;p4"/>
          <p:cNvSpPr txBox="1"/>
          <p:nvPr/>
        </p:nvSpPr>
        <p:spPr>
          <a:xfrm>
            <a:off x="1657598" y="832698"/>
            <a:ext cx="7270846" cy="6680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22179"/>
              </a:buClr>
              <a:buSzPts val="4400"/>
              <a:buFont typeface="Poppins"/>
              <a:buNone/>
            </a:pPr>
            <a:r>
              <a:rPr lang="en-US" sz="4400">
                <a:solidFill>
                  <a:srgbClr val="022179"/>
                </a:solidFill>
                <a:latin typeface="Poppins"/>
                <a:ea typeface="Poppins"/>
                <a:cs typeface="Poppins"/>
                <a:sym typeface="Poppins"/>
              </a:rPr>
              <a:t>USE ALL YOUR STRENGTH</a:t>
            </a:r>
            <a:endParaRPr/>
          </a:p>
        </p:txBody>
      </p:sp>
      <p:pic>
        <p:nvPicPr>
          <p:cNvPr id="120" name="Google Shape;120;p4" descr="Body builder with solid fill"/>
          <p:cNvPicPr preferRelativeResize="0"/>
          <p:nvPr/>
        </p:nvPicPr>
        <p:blipFill rotWithShape="1">
          <a:blip r:embed="rId6">
            <a:alphaModFix/>
          </a:blip>
          <a:srcRect/>
          <a:stretch/>
        </p:blipFill>
        <p:spPr>
          <a:xfrm>
            <a:off x="577393" y="709512"/>
            <a:ext cx="914400" cy="914400"/>
          </a:xfrm>
          <a:prstGeom prst="rect">
            <a:avLst/>
          </a:prstGeom>
          <a:noFill/>
          <a:ln>
            <a:noFill/>
          </a:ln>
        </p:spPr>
      </p:pic>
      <p:pic>
        <p:nvPicPr>
          <p:cNvPr id="121" name="Google Shape;121;p4"/>
          <p:cNvPicPr preferRelativeResize="0"/>
          <p:nvPr/>
        </p:nvPicPr>
        <p:blipFill rotWithShape="1">
          <a:blip r:embed="rId7">
            <a:alphaModFix/>
          </a:blip>
          <a:srcRect/>
          <a:stretch/>
        </p:blipFill>
        <p:spPr>
          <a:xfrm>
            <a:off x="170881" y="5554466"/>
            <a:ext cx="594022" cy="594022"/>
          </a:xfrm>
          <a:prstGeom prst="rect">
            <a:avLst/>
          </a:prstGeom>
          <a:noFill/>
          <a:ln>
            <a:noFill/>
          </a:ln>
        </p:spPr>
      </p:pic>
      <p:pic>
        <p:nvPicPr>
          <p:cNvPr id="2" name="Online Media 1" title="Life Lesson | It's OK to Ask for Help">
            <a:hlinkClick r:id="" action="ppaction://media"/>
            <a:extLst>
              <a:ext uri="{FF2B5EF4-FFF2-40B4-BE49-F238E27FC236}">
                <a16:creationId xmlns:a16="http://schemas.microsoft.com/office/drawing/2014/main" id="{3A523F09-1C10-BB7E-B94B-EA3E59485B3D}"/>
              </a:ext>
            </a:extLst>
          </p:cNvPr>
          <p:cNvPicPr>
            <a:picLocks noRot="1" noChangeAspect="1"/>
          </p:cNvPicPr>
          <p:nvPr>
            <a:videoFile r:link="rId1"/>
          </p:nvPr>
        </p:nvPicPr>
        <p:blipFill>
          <a:blip r:embed="rId8"/>
          <a:stretch>
            <a:fillRect/>
          </a:stretch>
        </p:blipFill>
        <p:spPr>
          <a:xfrm>
            <a:off x="2977029" y="1949450"/>
            <a:ext cx="5812117" cy="3519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a:stretch/>
        </p:blipFill>
        <p:spPr>
          <a:xfrm>
            <a:off x="8882743" y="209633"/>
            <a:ext cx="3155702" cy="433296"/>
          </a:xfrm>
          <a:prstGeom prst="rect">
            <a:avLst/>
          </a:prstGeom>
          <a:noFill/>
          <a:ln>
            <a:noFill/>
          </a:ln>
        </p:spPr>
      </p:pic>
      <p:sp>
        <p:nvSpPr>
          <p:cNvPr id="127" name="Google Shape;127;p5"/>
          <p:cNvSpPr txBox="1"/>
          <p:nvPr/>
        </p:nvSpPr>
        <p:spPr>
          <a:xfrm>
            <a:off x="7162783" y="1557906"/>
            <a:ext cx="3848133" cy="6680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2179"/>
              </a:buClr>
              <a:buSzPts val="4400"/>
              <a:buFont typeface="Poppins"/>
              <a:buNone/>
            </a:pPr>
            <a:r>
              <a:rPr lang="en-US" sz="4400">
                <a:solidFill>
                  <a:srgbClr val="022179"/>
                </a:solidFill>
                <a:latin typeface="Poppins"/>
                <a:ea typeface="Poppins"/>
                <a:cs typeface="Poppins"/>
                <a:sym typeface="Poppins"/>
              </a:rPr>
              <a:t>DISCUSSION</a:t>
            </a:r>
            <a:endParaRPr/>
          </a:p>
        </p:txBody>
      </p:sp>
      <p:sp>
        <p:nvSpPr>
          <p:cNvPr id="128" name="Google Shape;128;p5"/>
          <p:cNvSpPr txBox="1"/>
          <p:nvPr/>
        </p:nvSpPr>
        <p:spPr>
          <a:xfrm>
            <a:off x="6270727" y="2351944"/>
            <a:ext cx="5760316" cy="20682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00" dirty="0">
                <a:solidFill>
                  <a:srgbClr val="939598"/>
                </a:solidFill>
                <a:latin typeface="Poppins"/>
                <a:ea typeface="Poppins"/>
                <a:cs typeface="Poppins"/>
                <a:sym typeface="Poppins"/>
              </a:rPr>
              <a:t>Why do you think the speaker continued to say, “Use all your strength"?</a:t>
            </a:r>
            <a:endParaRPr lang="en-US" sz="3200" dirty="0"/>
          </a:p>
        </p:txBody>
      </p:sp>
      <p:pic>
        <p:nvPicPr>
          <p:cNvPr id="129" name="Google Shape;129;p5" descr="Customer review with solid fill"/>
          <p:cNvPicPr preferRelativeResize="0"/>
          <p:nvPr/>
        </p:nvPicPr>
        <p:blipFill rotWithShape="1">
          <a:blip r:embed="rId4">
            <a:alphaModFix/>
          </a:blip>
          <a:srcRect/>
          <a:stretch/>
        </p:blipFill>
        <p:spPr>
          <a:xfrm>
            <a:off x="8344216" y="4379757"/>
            <a:ext cx="1613338" cy="1613338"/>
          </a:xfrm>
          <a:prstGeom prst="rect">
            <a:avLst/>
          </a:prstGeom>
          <a:noFill/>
          <a:ln>
            <a:noFill/>
          </a:ln>
        </p:spPr>
      </p:pic>
      <p:sp>
        <p:nvSpPr>
          <p:cNvPr id="130" name="Google Shape;130;p5"/>
          <p:cNvSpPr/>
          <p:nvPr/>
        </p:nvSpPr>
        <p:spPr>
          <a:xfrm>
            <a:off x="0" y="0"/>
            <a:ext cx="6096000" cy="6264166"/>
          </a:xfrm>
          <a:prstGeom prst="rect">
            <a:avLst/>
          </a:prstGeom>
          <a:solidFill>
            <a:srgbClr val="0221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31" name="Google Shape;131;p5"/>
          <p:cNvPicPr preferRelativeResize="0"/>
          <p:nvPr/>
        </p:nvPicPr>
        <p:blipFill rotWithShape="1">
          <a:blip r:embed="rId5">
            <a:alphaModFix amt="40000"/>
          </a:blip>
          <a:srcRect/>
          <a:stretch/>
        </p:blipFill>
        <p:spPr>
          <a:xfrm>
            <a:off x="702643" y="798357"/>
            <a:ext cx="4524486" cy="4388069"/>
          </a:xfrm>
          <a:prstGeom prst="rect">
            <a:avLst/>
          </a:prstGeom>
          <a:noFill/>
          <a:ln>
            <a:noFill/>
          </a:ln>
        </p:spPr>
      </p:pic>
      <p:pic>
        <p:nvPicPr>
          <p:cNvPr id="132" name="Google Shape;132;p5"/>
          <p:cNvPicPr preferRelativeResize="0"/>
          <p:nvPr/>
        </p:nvPicPr>
        <p:blipFill rotWithShape="1">
          <a:blip r:embed="rId6">
            <a:alphaModFix/>
          </a:blip>
          <a:srcRect/>
          <a:stretch/>
        </p:blipFill>
        <p:spPr>
          <a:xfrm>
            <a:off x="170881" y="5554466"/>
            <a:ext cx="594022" cy="5940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6"/>
          <p:cNvPicPr preferRelativeResize="0"/>
          <p:nvPr/>
        </p:nvPicPr>
        <p:blipFill rotWithShape="1">
          <a:blip r:embed="rId3">
            <a:alphaModFix/>
          </a:blip>
          <a:srcRect/>
          <a:stretch/>
        </p:blipFill>
        <p:spPr>
          <a:xfrm>
            <a:off x="8882743" y="209633"/>
            <a:ext cx="3155702" cy="433296"/>
          </a:xfrm>
          <a:prstGeom prst="rect">
            <a:avLst/>
          </a:prstGeom>
          <a:noFill/>
          <a:ln>
            <a:noFill/>
          </a:ln>
        </p:spPr>
      </p:pic>
      <p:sp>
        <p:nvSpPr>
          <p:cNvPr id="138" name="Google Shape;138;p6"/>
          <p:cNvSpPr txBox="1"/>
          <p:nvPr/>
        </p:nvSpPr>
        <p:spPr>
          <a:xfrm>
            <a:off x="1657597" y="832698"/>
            <a:ext cx="7225145" cy="6680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22179"/>
              </a:buClr>
              <a:buSzPts val="4400"/>
              <a:buFont typeface="Poppins"/>
              <a:buNone/>
            </a:pPr>
            <a:r>
              <a:rPr lang="en-US" sz="4400">
                <a:solidFill>
                  <a:srgbClr val="022179"/>
                </a:solidFill>
                <a:latin typeface="Poppins"/>
                <a:ea typeface="Poppins"/>
                <a:cs typeface="Poppins"/>
                <a:sym typeface="Poppins"/>
              </a:rPr>
              <a:t>GIVING VS. GETTING HELP</a:t>
            </a:r>
            <a:endParaRPr/>
          </a:p>
        </p:txBody>
      </p:sp>
      <p:pic>
        <p:nvPicPr>
          <p:cNvPr id="139" name="Google Shape;139;p6" descr="Open hand with solid fill"/>
          <p:cNvPicPr preferRelativeResize="0"/>
          <p:nvPr/>
        </p:nvPicPr>
        <p:blipFill rotWithShape="1">
          <a:blip r:embed="rId4">
            <a:alphaModFix/>
          </a:blip>
          <a:srcRect/>
          <a:stretch/>
        </p:blipFill>
        <p:spPr>
          <a:xfrm>
            <a:off x="625365" y="709512"/>
            <a:ext cx="914400" cy="914400"/>
          </a:xfrm>
          <a:prstGeom prst="rect">
            <a:avLst/>
          </a:prstGeom>
          <a:noFill/>
          <a:ln>
            <a:noFill/>
          </a:ln>
        </p:spPr>
      </p:pic>
      <p:sp>
        <p:nvSpPr>
          <p:cNvPr id="140" name="Google Shape;140;p6"/>
          <p:cNvSpPr txBox="1"/>
          <p:nvPr/>
        </p:nvSpPr>
        <p:spPr>
          <a:xfrm>
            <a:off x="196659" y="1690495"/>
            <a:ext cx="6347905" cy="3877985"/>
          </a:xfrm>
          <a:prstGeom prst="rect">
            <a:avLst/>
          </a:prstGeom>
          <a:noFill/>
          <a:ln>
            <a:noFill/>
          </a:ln>
        </p:spPr>
        <p:txBody>
          <a:bodyPr spcFirstLastPara="1" wrap="square" lIns="0" tIns="0" rIns="0" bIns="0" anchor="t" anchorCtr="0">
            <a:spAutoFit/>
          </a:bodyPr>
          <a:lstStyle/>
          <a:p>
            <a:pPr marL="723724" marR="0" lvl="1" indent="-361861" algn="l" rtl="0">
              <a:lnSpc>
                <a:spcPct val="150000"/>
              </a:lnSpc>
              <a:spcBef>
                <a:spcPts val="0"/>
              </a:spcBef>
              <a:spcAft>
                <a:spcPts val="0"/>
              </a:spcAft>
              <a:buClr>
                <a:srgbClr val="939598"/>
              </a:buClr>
              <a:buSzPts val="2800"/>
              <a:buFont typeface="Arial"/>
              <a:buChar char="•"/>
            </a:pPr>
            <a:r>
              <a:rPr lang="en-US" sz="2800" b="0" i="0" u="none" strike="noStrike" cap="none" dirty="0">
                <a:solidFill>
                  <a:srgbClr val="939598"/>
                </a:solidFill>
                <a:latin typeface="Poppins"/>
                <a:ea typeface="Poppins"/>
                <a:cs typeface="Poppins"/>
                <a:sym typeface="Poppins"/>
              </a:rPr>
              <a:t>People are hardwired to be helpful.  </a:t>
            </a:r>
            <a:endParaRPr dirty="0"/>
          </a:p>
          <a:p>
            <a:pPr marL="723724" marR="0" lvl="1" indent="-361861" algn="l" rtl="0">
              <a:lnSpc>
                <a:spcPct val="150000"/>
              </a:lnSpc>
              <a:spcBef>
                <a:spcPts val="0"/>
              </a:spcBef>
              <a:spcAft>
                <a:spcPts val="0"/>
              </a:spcAft>
              <a:buClr>
                <a:srgbClr val="939598"/>
              </a:buClr>
              <a:buSzPts val="2800"/>
              <a:buFont typeface="Arial"/>
              <a:buChar char="•"/>
            </a:pPr>
            <a:r>
              <a:rPr lang="en-US" sz="2800" b="0" i="0" u="none" strike="noStrike" cap="none" dirty="0">
                <a:solidFill>
                  <a:srgbClr val="939598"/>
                </a:solidFill>
                <a:latin typeface="Poppins"/>
                <a:ea typeface="Poppins"/>
                <a:cs typeface="Poppins"/>
                <a:sym typeface="Poppins"/>
              </a:rPr>
              <a:t>Helping others can boost your:</a:t>
            </a:r>
            <a:endParaRPr dirty="0"/>
          </a:p>
          <a:p>
            <a:pPr marL="1447448" marR="0" lvl="2" indent="-482482" algn="l" rtl="0">
              <a:lnSpc>
                <a:spcPct val="150000"/>
              </a:lnSpc>
              <a:spcBef>
                <a:spcPts val="0"/>
              </a:spcBef>
              <a:spcAft>
                <a:spcPts val="0"/>
              </a:spcAft>
              <a:buClr>
                <a:srgbClr val="939598"/>
              </a:buClr>
              <a:buSzPts val="2800"/>
              <a:buFont typeface="Arial"/>
              <a:buChar char="⚬"/>
            </a:pPr>
            <a:r>
              <a:rPr lang="en-US" sz="2800" b="0" i="0" u="none" strike="noStrike" cap="none" dirty="0">
                <a:solidFill>
                  <a:srgbClr val="939598"/>
                </a:solidFill>
                <a:latin typeface="Poppins"/>
                <a:ea typeface="Poppins"/>
                <a:cs typeface="Poppins"/>
                <a:sym typeface="Poppins"/>
              </a:rPr>
              <a:t>Mood</a:t>
            </a:r>
            <a:endParaRPr dirty="0"/>
          </a:p>
          <a:p>
            <a:pPr marL="1447448" marR="0" lvl="2" indent="-482482" algn="l" rtl="0">
              <a:lnSpc>
                <a:spcPct val="150000"/>
              </a:lnSpc>
              <a:spcBef>
                <a:spcPts val="0"/>
              </a:spcBef>
              <a:spcAft>
                <a:spcPts val="0"/>
              </a:spcAft>
              <a:buClr>
                <a:srgbClr val="939598"/>
              </a:buClr>
              <a:buSzPts val="2800"/>
              <a:buFont typeface="Arial"/>
              <a:buChar char="⚬"/>
            </a:pPr>
            <a:r>
              <a:rPr lang="en-US" sz="2800" b="0" i="0" u="none" strike="noStrike" cap="none" dirty="0">
                <a:solidFill>
                  <a:srgbClr val="939598"/>
                </a:solidFill>
                <a:latin typeface="Poppins"/>
                <a:ea typeface="Poppins"/>
                <a:cs typeface="Poppins"/>
                <a:sym typeface="Poppins"/>
              </a:rPr>
              <a:t>Self-Esteem</a:t>
            </a:r>
            <a:endParaRPr dirty="0"/>
          </a:p>
          <a:p>
            <a:pPr marL="1447448" marR="0" lvl="2" indent="-482482" algn="l" rtl="0">
              <a:lnSpc>
                <a:spcPct val="150000"/>
              </a:lnSpc>
              <a:spcBef>
                <a:spcPts val="0"/>
              </a:spcBef>
              <a:spcAft>
                <a:spcPts val="0"/>
              </a:spcAft>
              <a:buClr>
                <a:srgbClr val="939598"/>
              </a:buClr>
              <a:buSzPts val="2800"/>
              <a:buFont typeface="Arial"/>
              <a:buChar char="⚬"/>
            </a:pPr>
            <a:r>
              <a:rPr lang="en-US" sz="2800" b="0" i="0" u="none" strike="noStrike" cap="none" dirty="0">
                <a:solidFill>
                  <a:srgbClr val="939598"/>
                </a:solidFill>
                <a:latin typeface="Poppins"/>
                <a:ea typeface="Poppins"/>
                <a:cs typeface="Poppins"/>
                <a:sym typeface="Poppins"/>
              </a:rPr>
              <a:t>Sense of Belonging</a:t>
            </a:r>
            <a:endParaRPr dirty="0"/>
          </a:p>
        </p:txBody>
      </p:sp>
      <p:pic>
        <p:nvPicPr>
          <p:cNvPr id="141" name="Google Shape;141;p6"/>
          <p:cNvPicPr preferRelativeResize="0"/>
          <p:nvPr/>
        </p:nvPicPr>
        <p:blipFill rotWithShape="1">
          <a:blip r:embed="rId5">
            <a:alphaModFix/>
          </a:blip>
          <a:srcRect/>
          <a:stretch/>
        </p:blipFill>
        <p:spPr>
          <a:xfrm>
            <a:off x="6544564" y="1806107"/>
            <a:ext cx="5647436" cy="3764957"/>
          </a:xfrm>
          <a:prstGeom prst="rect">
            <a:avLst/>
          </a:prstGeom>
          <a:noFill/>
          <a:ln>
            <a:noFill/>
          </a:ln>
        </p:spPr>
      </p:pic>
      <p:pic>
        <p:nvPicPr>
          <p:cNvPr id="142" name="Google Shape;142;p6"/>
          <p:cNvPicPr preferRelativeResize="0"/>
          <p:nvPr/>
        </p:nvPicPr>
        <p:blipFill rotWithShape="1">
          <a:blip r:embed="rId6">
            <a:alphaModFix/>
          </a:blip>
          <a:srcRect/>
          <a:stretch/>
        </p:blipFill>
        <p:spPr>
          <a:xfrm>
            <a:off x="170881" y="5554466"/>
            <a:ext cx="594022" cy="5940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7"/>
          <p:cNvPicPr preferRelativeResize="0"/>
          <p:nvPr/>
        </p:nvPicPr>
        <p:blipFill rotWithShape="1">
          <a:blip r:embed="rId3">
            <a:alphaModFix/>
          </a:blip>
          <a:srcRect/>
          <a:stretch/>
        </p:blipFill>
        <p:spPr>
          <a:xfrm>
            <a:off x="8882743" y="209633"/>
            <a:ext cx="3155702" cy="433296"/>
          </a:xfrm>
          <a:prstGeom prst="rect">
            <a:avLst/>
          </a:prstGeom>
          <a:noFill/>
          <a:ln>
            <a:noFill/>
          </a:ln>
        </p:spPr>
      </p:pic>
      <p:sp>
        <p:nvSpPr>
          <p:cNvPr id="148" name="Google Shape;148;p7"/>
          <p:cNvSpPr txBox="1"/>
          <p:nvPr/>
        </p:nvSpPr>
        <p:spPr>
          <a:xfrm>
            <a:off x="1657597" y="832698"/>
            <a:ext cx="7225145" cy="6680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22179"/>
              </a:buClr>
              <a:buSzPts val="4400"/>
              <a:buFont typeface="Poppins"/>
              <a:buNone/>
            </a:pPr>
            <a:r>
              <a:rPr lang="en-US" sz="4400">
                <a:solidFill>
                  <a:srgbClr val="022179"/>
                </a:solidFill>
                <a:latin typeface="Poppins"/>
                <a:ea typeface="Poppins"/>
                <a:cs typeface="Poppins"/>
                <a:sym typeface="Poppins"/>
              </a:rPr>
              <a:t>GIVING VS. GETTING HELP</a:t>
            </a:r>
            <a:endParaRPr/>
          </a:p>
        </p:txBody>
      </p:sp>
      <p:pic>
        <p:nvPicPr>
          <p:cNvPr id="149" name="Google Shape;149;p7" descr="Open hand with solid fill"/>
          <p:cNvPicPr preferRelativeResize="0"/>
          <p:nvPr/>
        </p:nvPicPr>
        <p:blipFill rotWithShape="1">
          <a:blip r:embed="rId4">
            <a:alphaModFix/>
          </a:blip>
          <a:srcRect/>
          <a:stretch/>
        </p:blipFill>
        <p:spPr>
          <a:xfrm>
            <a:off x="625365" y="709512"/>
            <a:ext cx="914400" cy="914400"/>
          </a:xfrm>
          <a:prstGeom prst="rect">
            <a:avLst/>
          </a:prstGeom>
          <a:noFill/>
          <a:ln>
            <a:noFill/>
          </a:ln>
        </p:spPr>
      </p:pic>
      <p:sp>
        <p:nvSpPr>
          <p:cNvPr id="150" name="Google Shape;150;p7"/>
          <p:cNvSpPr txBox="1"/>
          <p:nvPr/>
        </p:nvSpPr>
        <p:spPr>
          <a:xfrm>
            <a:off x="413845" y="1623912"/>
            <a:ext cx="5240721" cy="2723823"/>
          </a:xfrm>
          <a:prstGeom prst="rect">
            <a:avLst/>
          </a:prstGeom>
          <a:noFill/>
          <a:ln>
            <a:noFill/>
          </a:ln>
        </p:spPr>
        <p:txBody>
          <a:bodyPr spcFirstLastPara="1" wrap="square" lIns="0" tIns="0" rIns="0" bIns="0" anchor="t" anchorCtr="0">
            <a:spAutoFit/>
          </a:bodyPr>
          <a:lstStyle/>
          <a:p>
            <a:pPr marL="685800" marR="0" lvl="1" indent="-263525" algn="l" rtl="0">
              <a:lnSpc>
                <a:spcPct val="150000"/>
              </a:lnSpc>
              <a:spcBef>
                <a:spcPts val="0"/>
              </a:spcBef>
              <a:spcAft>
                <a:spcPts val="0"/>
              </a:spcAft>
              <a:buClr>
                <a:srgbClr val="939598"/>
              </a:buClr>
              <a:buSzPts val="2400"/>
              <a:buFont typeface="Arial"/>
              <a:buChar char="•"/>
            </a:pPr>
            <a:r>
              <a:rPr lang="en-US" sz="2400" b="0" i="0" u="none" strike="noStrike" cap="none">
                <a:solidFill>
                  <a:srgbClr val="939598"/>
                </a:solidFill>
                <a:latin typeface="Poppins"/>
                <a:ea typeface="Poppins"/>
                <a:cs typeface="Poppins"/>
                <a:sym typeface="Poppins"/>
              </a:rPr>
              <a:t>Asking for help is not human nature. </a:t>
            </a:r>
            <a:endParaRPr/>
          </a:p>
          <a:p>
            <a:pPr marL="685800" marR="0" lvl="1" indent="-263525" algn="l" rtl="0">
              <a:lnSpc>
                <a:spcPct val="150000"/>
              </a:lnSpc>
              <a:spcBef>
                <a:spcPts val="0"/>
              </a:spcBef>
              <a:spcAft>
                <a:spcPts val="0"/>
              </a:spcAft>
              <a:buClr>
                <a:srgbClr val="939598"/>
              </a:buClr>
              <a:buSzPts val="2400"/>
              <a:buFont typeface="Arial"/>
              <a:buChar char="•"/>
            </a:pPr>
            <a:r>
              <a:rPr lang="en-US" sz="2400" b="0" i="0" u="none" strike="noStrike" cap="none">
                <a:solidFill>
                  <a:srgbClr val="939598"/>
                </a:solidFill>
                <a:latin typeface="Poppins"/>
                <a:ea typeface="Poppins"/>
                <a:cs typeface="Poppins"/>
                <a:sym typeface="Poppins"/>
              </a:rPr>
              <a:t>People are hardwired to want to do things on their own; to be independent minded.</a:t>
            </a:r>
            <a:endParaRPr/>
          </a:p>
        </p:txBody>
      </p:sp>
      <p:sp>
        <p:nvSpPr>
          <p:cNvPr id="151" name="Google Shape;151;p7"/>
          <p:cNvSpPr txBox="1"/>
          <p:nvPr/>
        </p:nvSpPr>
        <p:spPr>
          <a:xfrm>
            <a:off x="5843752" y="1690495"/>
            <a:ext cx="5934403" cy="3877985"/>
          </a:xfrm>
          <a:prstGeom prst="rect">
            <a:avLst/>
          </a:prstGeom>
          <a:noFill/>
          <a:ln>
            <a:noFill/>
          </a:ln>
        </p:spPr>
        <p:txBody>
          <a:bodyPr spcFirstLastPara="1" wrap="square" lIns="0" tIns="0" rIns="0" bIns="0" anchor="t" anchorCtr="0">
            <a:spAutoFit/>
          </a:bodyPr>
          <a:lstStyle/>
          <a:p>
            <a:pPr marL="685800" marR="0" lvl="1" indent="-263525" algn="l" rtl="0">
              <a:lnSpc>
                <a:spcPct val="150000"/>
              </a:lnSpc>
              <a:spcBef>
                <a:spcPts val="0"/>
              </a:spcBef>
              <a:spcAft>
                <a:spcPts val="0"/>
              </a:spcAft>
              <a:buClr>
                <a:srgbClr val="939598"/>
              </a:buClr>
              <a:buSzPts val="2400"/>
              <a:buFont typeface="Arial"/>
              <a:buChar char="•"/>
            </a:pPr>
            <a:r>
              <a:rPr lang="en-US" sz="2400" b="0" i="0" u="none" strike="noStrike" cap="none" dirty="0">
                <a:solidFill>
                  <a:srgbClr val="939598"/>
                </a:solidFill>
                <a:latin typeface="Poppins"/>
                <a:ea typeface="Poppins"/>
                <a:cs typeface="Poppins"/>
                <a:sym typeface="Poppins"/>
              </a:rPr>
              <a:t>There are many reasons why asking for help makes people feel uneasy: </a:t>
            </a:r>
            <a:endParaRPr dirty="0"/>
          </a:p>
          <a:p>
            <a:pPr marL="1487488" marR="0" lvl="2" indent="-363538" algn="l" rtl="0">
              <a:lnSpc>
                <a:spcPct val="150000"/>
              </a:lnSpc>
              <a:spcBef>
                <a:spcPts val="0"/>
              </a:spcBef>
              <a:spcAft>
                <a:spcPts val="0"/>
              </a:spcAft>
              <a:buClr>
                <a:srgbClr val="939598"/>
              </a:buClr>
              <a:buSzPts val="2400"/>
              <a:buFont typeface="Arial"/>
              <a:buChar char="⚬"/>
            </a:pPr>
            <a:r>
              <a:rPr lang="en-US" sz="2400" b="0" i="0" u="none" strike="noStrike" cap="none" dirty="0">
                <a:solidFill>
                  <a:srgbClr val="939598"/>
                </a:solidFill>
                <a:latin typeface="Poppins"/>
                <a:ea typeface="Poppins"/>
                <a:cs typeface="Poppins"/>
                <a:sym typeface="Poppins"/>
              </a:rPr>
              <a:t>They get embarrassed</a:t>
            </a:r>
            <a:endParaRPr dirty="0"/>
          </a:p>
          <a:p>
            <a:pPr marL="1487488" marR="0" lvl="2" indent="-363538" algn="l" rtl="0">
              <a:lnSpc>
                <a:spcPct val="150000"/>
              </a:lnSpc>
              <a:spcBef>
                <a:spcPts val="0"/>
              </a:spcBef>
              <a:spcAft>
                <a:spcPts val="0"/>
              </a:spcAft>
              <a:buClr>
                <a:srgbClr val="939598"/>
              </a:buClr>
              <a:buSzPts val="2400"/>
              <a:buFont typeface="Arial"/>
              <a:buChar char="⚬"/>
            </a:pPr>
            <a:r>
              <a:rPr lang="en-US" sz="2400" b="0" i="0" u="none" strike="noStrike" cap="none" dirty="0">
                <a:solidFill>
                  <a:srgbClr val="939598"/>
                </a:solidFill>
                <a:latin typeface="Poppins"/>
                <a:ea typeface="Poppins"/>
                <a:cs typeface="Poppins"/>
                <a:sym typeface="Poppins"/>
              </a:rPr>
              <a:t>They don't want to be judged</a:t>
            </a:r>
            <a:endParaRPr dirty="0"/>
          </a:p>
          <a:p>
            <a:pPr marL="1487488" marR="0" lvl="2" indent="-363538" algn="l" rtl="0">
              <a:lnSpc>
                <a:spcPct val="150000"/>
              </a:lnSpc>
              <a:spcBef>
                <a:spcPts val="0"/>
              </a:spcBef>
              <a:spcAft>
                <a:spcPts val="0"/>
              </a:spcAft>
              <a:buClr>
                <a:srgbClr val="939598"/>
              </a:buClr>
              <a:buSzPts val="2400"/>
              <a:buFont typeface="Arial"/>
              <a:buChar char="⚬"/>
            </a:pPr>
            <a:r>
              <a:rPr lang="en-US" sz="2400" b="0" i="0" u="none" strike="noStrike" cap="none" dirty="0">
                <a:solidFill>
                  <a:srgbClr val="939598"/>
                </a:solidFill>
                <a:latin typeface="Poppins"/>
                <a:ea typeface="Poppins"/>
                <a:cs typeface="Poppins"/>
                <a:sym typeface="Poppins"/>
              </a:rPr>
              <a:t>The other person might say “no"</a:t>
            </a:r>
            <a:endParaRPr dirty="0"/>
          </a:p>
        </p:txBody>
      </p:sp>
      <p:pic>
        <p:nvPicPr>
          <p:cNvPr id="152" name="Google Shape;152;p7"/>
          <p:cNvPicPr preferRelativeResize="0"/>
          <p:nvPr/>
        </p:nvPicPr>
        <p:blipFill rotWithShape="1">
          <a:blip r:embed="rId5">
            <a:alphaModFix/>
          </a:blip>
          <a:srcRect/>
          <a:stretch/>
        </p:blipFill>
        <p:spPr>
          <a:xfrm>
            <a:off x="170881" y="5554466"/>
            <a:ext cx="594022" cy="5940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8"/>
          <p:cNvPicPr preferRelativeResize="0"/>
          <p:nvPr/>
        </p:nvPicPr>
        <p:blipFill rotWithShape="1">
          <a:blip r:embed="rId3">
            <a:alphaModFix/>
          </a:blip>
          <a:srcRect/>
          <a:stretch/>
        </p:blipFill>
        <p:spPr>
          <a:xfrm>
            <a:off x="8882743" y="209633"/>
            <a:ext cx="3155702" cy="433296"/>
          </a:xfrm>
          <a:prstGeom prst="rect">
            <a:avLst/>
          </a:prstGeom>
          <a:noFill/>
          <a:ln>
            <a:noFill/>
          </a:ln>
        </p:spPr>
      </p:pic>
      <p:sp>
        <p:nvSpPr>
          <p:cNvPr id="158" name="Google Shape;158;p8"/>
          <p:cNvSpPr/>
          <p:nvPr/>
        </p:nvSpPr>
        <p:spPr>
          <a:xfrm>
            <a:off x="6096000" y="777766"/>
            <a:ext cx="6096000" cy="5486399"/>
          </a:xfrm>
          <a:prstGeom prst="rect">
            <a:avLst/>
          </a:prstGeom>
          <a:solidFill>
            <a:srgbClr val="0221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59" name="Google Shape;159;p8"/>
          <p:cNvPicPr preferRelativeResize="0"/>
          <p:nvPr/>
        </p:nvPicPr>
        <p:blipFill rotWithShape="1">
          <a:blip r:embed="rId4">
            <a:alphaModFix amt="40000"/>
          </a:blip>
          <a:srcRect/>
          <a:stretch/>
        </p:blipFill>
        <p:spPr>
          <a:xfrm flipH="1">
            <a:off x="6863257" y="1346544"/>
            <a:ext cx="4666592" cy="4388069"/>
          </a:xfrm>
          <a:prstGeom prst="rect">
            <a:avLst/>
          </a:prstGeom>
          <a:noFill/>
          <a:ln>
            <a:noFill/>
          </a:ln>
        </p:spPr>
      </p:pic>
      <p:sp>
        <p:nvSpPr>
          <p:cNvPr id="160" name="Google Shape;160;p8"/>
          <p:cNvSpPr txBox="1"/>
          <p:nvPr/>
        </p:nvSpPr>
        <p:spPr>
          <a:xfrm>
            <a:off x="1130817" y="1557906"/>
            <a:ext cx="3644026" cy="6680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2179"/>
              </a:buClr>
              <a:buSzPts val="4400"/>
              <a:buFont typeface="Poppins"/>
              <a:buNone/>
            </a:pPr>
            <a:r>
              <a:rPr lang="en-US" sz="4400">
                <a:solidFill>
                  <a:srgbClr val="022179"/>
                </a:solidFill>
                <a:latin typeface="Poppins"/>
                <a:ea typeface="Poppins"/>
                <a:cs typeface="Poppins"/>
                <a:sym typeface="Poppins"/>
              </a:rPr>
              <a:t>DISCUSSION</a:t>
            </a:r>
            <a:endParaRPr/>
          </a:p>
        </p:txBody>
      </p:sp>
      <p:sp>
        <p:nvSpPr>
          <p:cNvPr id="161" name="Google Shape;161;p8"/>
          <p:cNvSpPr txBox="1"/>
          <p:nvPr/>
        </p:nvSpPr>
        <p:spPr>
          <a:xfrm>
            <a:off x="174725" y="2351944"/>
            <a:ext cx="5760316" cy="126060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a:solidFill>
                  <a:srgbClr val="939598"/>
                </a:solidFill>
                <a:latin typeface="Poppins"/>
                <a:ea typeface="Poppins"/>
                <a:cs typeface="Poppins"/>
                <a:sym typeface="Poppins"/>
              </a:rPr>
              <a:t>Is it easier for you to give help or to ask for help?</a:t>
            </a:r>
            <a:endParaRPr/>
          </a:p>
        </p:txBody>
      </p:sp>
      <p:pic>
        <p:nvPicPr>
          <p:cNvPr id="162" name="Google Shape;162;p8" descr="Customer review with solid fill"/>
          <p:cNvPicPr preferRelativeResize="0"/>
          <p:nvPr/>
        </p:nvPicPr>
        <p:blipFill rotWithShape="1">
          <a:blip r:embed="rId5">
            <a:alphaModFix/>
          </a:blip>
          <a:srcRect/>
          <a:stretch/>
        </p:blipFill>
        <p:spPr>
          <a:xfrm>
            <a:off x="2248214" y="3833226"/>
            <a:ext cx="1613338" cy="1613338"/>
          </a:xfrm>
          <a:prstGeom prst="rect">
            <a:avLst/>
          </a:prstGeom>
          <a:noFill/>
          <a:ln>
            <a:noFill/>
          </a:ln>
        </p:spPr>
      </p:pic>
      <p:pic>
        <p:nvPicPr>
          <p:cNvPr id="163" name="Google Shape;163;p8"/>
          <p:cNvPicPr preferRelativeResize="0"/>
          <p:nvPr/>
        </p:nvPicPr>
        <p:blipFill rotWithShape="1">
          <a:blip r:embed="rId6">
            <a:alphaModFix/>
          </a:blip>
          <a:srcRect/>
          <a:stretch/>
        </p:blipFill>
        <p:spPr>
          <a:xfrm>
            <a:off x="170881" y="5554466"/>
            <a:ext cx="594022" cy="5940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500"/>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9"/>
          <p:cNvPicPr preferRelativeResize="0"/>
          <p:nvPr/>
        </p:nvPicPr>
        <p:blipFill rotWithShape="1">
          <a:blip r:embed="rId4">
            <a:alphaModFix/>
          </a:blip>
          <a:srcRect/>
          <a:stretch/>
        </p:blipFill>
        <p:spPr>
          <a:xfrm>
            <a:off x="8882743" y="209633"/>
            <a:ext cx="3155702" cy="433296"/>
          </a:xfrm>
          <a:prstGeom prst="rect">
            <a:avLst/>
          </a:prstGeom>
          <a:noFill/>
          <a:ln>
            <a:noFill/>
          </a:ln>
        </p:spPr>
      </p:pic>
      <p:pic>
        <p:nvPicPr>
          <p:cNvPr id="169" name="Google Shape;169;p9" descr="Imac.png"/>
          <p:cNvPicPr preferRelativeResize="0"/>
          <p:nvPr/>
        </p:nvPicPr>
        <p:blipFill rotWithShape="1">
          <a:blip r:embed="rId5">
            <a:alphaModFix/>
          </a:blip>
          <a:srcRect/>
          <a:stretch/>
        </p:blipFill>
        <p:spPr>
          <a:xfrm>
            <a:off x="2640044" y="438268"/>
            <a:ext cx="10632560" cy="6377692"/>
          </a:xfrm>
          <a:prstGeom prst="rect">
            <a:avLst/>
          </a:prstGeom>
          <a:noFill/>
          <a:ln>
            <a:noFill/>
          </a:ln>
        </p:spPr>
      </p:pic>
      <p:sp>
        <p:nvSpPr>
          <p:cNvPr id="171" name="Google Shape;171;p9"/>
          <p:cNvSpPr txBox="1"/>
          <p:nvPr/>
        </p:nvSpPr>
        <p:spPr>
          <a:xfrm>
            <a:off x="522480" y="2411643"/>
            <a:ext cx="3902375" cy="188231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2179"/>
              </a:buClr>
              <a:buSzPts val="4400"/>
              <a:buFont typeface="Poppins"/>
              <a:buNone/>
            </a:pPr>
            <a:r>
              <a:rPr lang="en-US" sz="4400" dirty="0">
                <a:solidFill>
                  <a:srgbClr val="022179"/>
                </a:solidFill>
                <a:latin typeface="Poppins"/>
                <a:ea typeface="Poppins"/>
                <a:cs typeface="Poppins"/>
                <a:sym typeface="Poppins"/>
              </a:rPr>
              <a:t>NORMALIZING ASKING FOR HELP</a:t>
            </a:r>
            <a:endParaRPr dirty="0"/>
          </a:p>
        </p:txBody>
      </p:sp>
      <p:pic>
        <p:nvPicPr>
          <p:cNvPr id="172" name="Google Shape;172;p9"/>
          <p:cNvPicPr preferRelativeResize="0"/>
          <p:nvPr/>
        </p:nvPicPr>
        <p:blipFill rotWithShape="1">
          <a:blip r:embed="rId6">
            <a:alphaModFix/>
          </a:blip>
          <a:srcRect/>
          <a:stretch/>
        </p:blipFill>
        <p:spPr>
          <a:xfrm>
            <a:off x="170881" y="5554466"/>
            <a:ext cx="594022" cy="594022"/>
          </a:xfrm>
          <a:prstGeom prst="rect">
            <a:avLst/>
          </a:prstGeom>
          <a:noFill/>
          <a:ln>
            <a:noFill/>
          </a:ln>
        </p:spPr>
      </p:pic>
      <p:pic>
        <p:nvPicPr>
          <p:cNvPr id="2" name="Online Media 1" title="How to become comfortable asking for help">
            <a:hlinkClick r:id="" action="ppaction://media"/>
            <a:extLst>
              <a:ext uri="{FF2B5EF4-FFF2-40B4-BE49-F238E27FC236}">
                <a16:creationId xmlns:a16="http://schemas.microsoft.com/office/drawing/2014/main" id="{3FECAFAC-9C05-F616-BB7D-613B2430D5AE}"/>
              </a:ext>
            </a:extLst>
          </p:cNvPr>
          <p:cNvPicPr>
            <a:picLocks noRot="1" noChangeAspect="1"/>
          </p:cNvPicPr>
          <p:nvPr>
            <a:videoFile r:link="rId1"/>
          </p:nvPr>
        </p:nvPicPr>
        <p:blipFill>
          <a:blip r:embed="rId7"/>
          <a:stretch>
            <a:fillRect/>
          </a:stretch>
        </p:blipFill>
        <p:spPr>
          <a:xfrm>
            <a:off x="5136528" y="1453860"/>
            <a:ext cx="5658719" cy="3197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3DCE734C9CB940B3A30DA4319AF3D4" ma:contentTypeVersion="4" ma:contentTypeDescription="Create a new document." ma:contentTypeScope="" ma:versionID="8a7ecc0d234c28e1ff0c0d92a4bf7f16">
  <xsd:schema xmlns:xsd="http://www.w3.org/2001/XMLSchema" xmlns:xs="http://www.w3.org/2001/XMLSchema" xmlns:p="http://schemas.microsoft.com/office/2006/metadata/properties" xmlns:ns2="1791423b-42af-4f40-aecb-a668924a6f52" xmlns:ns3="06d2eeb9-bf79-449a-8beb-66334cc9cee8" targetNamespace="http://schemas.microsoft.com/office/2006/metadata/properties" ma:root="true" ma:fieldsID="11e2e8168d99d887898336953b7e3375" ns2:_="" ns3:_="">
    <xsd:import namespace="1791423b-42af-4f40-aecb-a668924a6f52"/>
    <xsd:import namespace="06d2eeb9-bf79-449a-8beb-66334cc9ce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1423b-42af-4f40-aecb-a668924a6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d2eeb9-bf79-449a-8beb-66334cc9ce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68A23C-0F15-451B-85D1-647BE04D1AFD}">
  <ds:schemaRefs>
    <ds:schemaRef ds:uri="http://schemas.microsoft.com/sharepoint/v3/contenttype/forms"/>
  </ds:schemaRefs>
</ds:datastoreItem>
</file>

<file path=customXml/itemProps2.xml><?xml version="1.0" encoding="utf-8"?>
<ds:datastoreItem xmlns:ds="http://schemas.openxmlformats.org/officeDocument/2006/customXml" ds:itemID="{5C21E95B-7A9B-4EF5-AE49-FD14EEEC5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1423b-42af-4f40-aecb-a668924a6f52"/>
    <ds:schemaRef ds:uri="06d2eeb9-bf79-449a-8beb-66334cc9c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1358DD-5EF8-44F8-8840-8C12A349CA8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TotalTime>
  <Words>358</Words>
  <Application>Microsoft Office PowerPoint</Application>
  <PresentationFormat>Widescreen</PresentationFormat>
  <Paragraphs>57</Paragraphs>
  <Slides>14</Slides>
  <Notes>14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Poppins</vt:lpstr>
      <vt:lpstr>Arial</vt:lpstr>
      <vt:lpstr>Calibri</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18</cp:revision>
  <dcterms:created xsi:type="dcterms:W3CDTF">2023-01-04T20:45:09Z</dcterms:created>
  <dcterms:modified xsi:type="dcterms:W3CDTF">2023-06-30T21:40:31Z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0x010100003DCE734C9CB940B3A30DA4319AF3D4</vt:lpwstr>
  </property>
</Properties>
</file>